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eague Spartan" charset="1" panose="000008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png" Type="http://schemas.openxmlformats.org/officeDocument/2006/relationships/image"/><Relationship Id="rId4" Target="../media/image11.png" Type="http://schemas.openxmlformats.org/officeDocument/2006/relationships/image"/><Relationship Id="rId5" Target="../media/image2.png" Type="http://schemas.openxmlformats.org/officeDocument/2006/relationships/image"/><Relationship Id="rId6"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192988" y="3949065"/>
            <a:ext cx="13902023" cy="2388870"/>
            <a:chOff x="0" y="0"/>
            <a:chExt cx="18536031" cy="3185160"/>
          </a:xfrm>
        </p:grpSpPr>
        <p:sp>
          <p:nvSpPr>
            <p:cNvPr name="TextBox 3" id="3"/>
            <p:cNvSpPr txBox="true"/>
            <p:nvPr/>
          </p:nvSpPr>
          <p:spPr>
            <a:xfrm rot="0">
              <a:off x="0" y="190500"/>
              <a:ext cx="18536031" cy="1914313"/>
            </a:xfrm>
            <a:prstGeom prst="rect">
              <a:avLst/>
            </a:prstGeom>
          </p:spPr>
          <p:txBody>
            <a:bodyPr anchor="t" rtlCol="false" tIns="0" lIns="0" bIns="0" rIns="0">
              <a:spAutoFit/>
            </a:bodyPr>
            <a:lstStyle/>
            <a:p>
              <a:pPr algn="ctr">
                <a:lnSpc>
                  <a:spcPts val="10400"/>
                </a:lnSpc>
              </a:pPr>
              <a:r>
                <a:rPr lang="en-US" sz="10400">
                  <a:solidFill>
                    <a:srgbClr val="202020"/>
                  </a:solidFill>
                  <a:latin typeface="Glacial Indifference Bold"/>
                </a:rPr>
                <a:t>M</a:t>
              </a:r>
              <a:r>
                <a:rPr lang="en-US" sz="10400">
                  <a:solidFill>
                    <a:srgbClr val="202020"/>
                  </a:solidFill>
                  <a:latin typeface="Glacial Indifference Bold"/>
                </a:rPr>
                <a:t>athUp 2.0-2.1</a:t>
              </a:r>
            </a:p>
          </p:txBody>
        </p:sp>
        <p:sp>
          <p:nvSpPr>
            <p:cNvPr name="TextBox 4" id="4"/>
            <p:cNvSpPr txBox="true"/>
            <p:nvPr/>
          </p:nvSpPr>
          <p:spPr>
            <a:xfrm rot="0">
              <a:off x="2389029" y="2251075"/>
              <a:ext cx="13757973" cy="934085"/>
            </a:xfrm>
            <a:prstGeom prst="rect">
              <a:avLst/>
            </a:prstGeom>
          </p:spPr>
          <p:txBody>
            <a:bodyPr anchor="t" rtlCol="false" tIns="0" lIns="0" bIns="0" rIns="0">
              <a:spAutoFit/>
            </a:bodyPr>
            <a:lstStyle/>
            <a:p>
              <a:pPr algn="ctr">
                <a:lnSpc>
                  <a:spcPts val="5880"/>
                </a:lnSpc>
              </a:pPr>
              <a:r>
                <a:rPr lang="en-US" sz="4200" spc="84">
                  <a:solidFill>
                    <a:srgbClr val="202020"/>
                  </a:solidFill>
                  <a:latin typeface="Glacial Indifference"/>
                </a:rPr>
                <a:t>I nuovi corsi 2020/2021</a:t>
              </a:r>
            </a:p>
          </p:txBody>
        </p:sp>
      </p:grpSp>
      <p:pic>
        <p:nvPicPr>
          <p:cNvPr name="Picture 5" id="5"/>
          <p:cNvPicPr>
            <a:picLocks noChangeAspect="true"/>
          </p:cNvPicPr>
          <p:nvPr/>
        </p:nvPicPr>
        <p:blipFill>
          <a:blip r:embed="rId2"/>
          <a:srcRect l="0" t="0" r="0" b="0"/>
          <a:stretch>
            <a:fillRect/>
          </a:stretch>
        </p:blipFill>
        <p:spPr>
          <a:xfrm flipH="false" flipV="false" rot="0">
            <a:off x="14609343" y="7102522"/>
            <a:ext cx="5091953" cy="5091953"/>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9654897">
            <a:off x="-1156233" y="993276"/>
            <a:ext cx="4748041" cy="2374020"/>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15429399" y="-824993"/>
            <a:ext cx="3707385" cy="3707385"/>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5400000">
            <a:off x="264908" y="-763564"/>
            <a:ext cx="3584528" cy="3584528"/>
          </a:xfrm>
          <a:prstGeom prst="rect">
            <a:avLst/>
          </a:prstGeom>
        </p:spPr>
      </p:pic>
      <p:pic>
        <p:nvPicPr>
          <p:cNvPr name="Picture 9" id="9"/>
          <p:cNvPicPr>
            <a:picLocks noChangeAspect="true"/>
          </p:cNvPicPr>
          <p:nvPr/>
        </p:nvPicPr>
        <p:blipFill>
          <a:blip r:embed="rId6"/>
          <a:srcRect l="0" t="0" r="0" b="0"/>
          <a:stretch>
            <a:fillRect/>
          </a:stretch>
        </p:blipFill>
        <p:spPr>
          <a:xfrm flipH="false" flipV="false" rot="0">
            <a:off x="16495736" y="7951811"/>
            <a:ext cx="3584528" cy="3584528"/>
          </a:xfrm>
          <a:prstGeom prst="rect">
            <a:avLst/>
          </a:prstGeom>
        </p:spPr>
      </p:pic>
      <p:grpSp>
        <p:nvGrpSpPr>
          <p:cNvPr name="Group 10" id="10"/>
          <p:cNvGrpSpPr>
            <a:grpSpLocks noChangeAspect="true"/>
          </p:cNvGrpSpPr>
          <p:nvPr/>
        </p:nvGrpSpPr>
        <p:grpSpPr>
          <a:xfrm rot="0">
            <a:off x="-1667442" y="7810289"/>
            <a:ext cx="4953421" cy="4953421"/>
            <a:chOff x="0" y="0"/>
            <a:chExt cx="1708150" cy="1708150"/>
          </a:xfrm>
        </p:grpSpPr>
        <p:sp>
          <p:nvSpPr>
            <p:cNvPr name="Freeform 11" id="11"/>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0">
            <a:off x="-340304" y="2599793"/>
            <a:ext cx="19944639" cy="9137184"/>
          </a:xfrm>
          <a:prstGeom prst="rect">
            <a:avLst/>
          </a:prstGeom>
          <a:solidFill>
            <a:srgbClr val="FDBE14"/>
          </a:solidFill>
        </p:spPr>
      </p:sp>
      <p:grpSp>
        <p:nvGrpSpPr>
          <p:cNvPr name="Group 3" id="3"/>
          <p:cNvGrpSpPr/>
          <p:nvPr/>
        </p:nvGrpSpPr>
        <p:grpSpPr>
          <a:xfrm rot="5400000">
            <a:off x="3516500" y="4544743"/>
            <a:ext cx="4114800" cy="224900"/>
            <a:chOff x="0" y="0"/>
            <a:chExt cx="9194800" cy="812800"/>
          </a:xfrm>
        </p:grpSpPr>
        <p:sp>
          <p:nvSpPr>
            <p:cNvPr name="Freeform 4" id="4"/>
            <p:cNvSpPr/>
            <p:nvPr/>
          </p:nvSpPr>
          <p:spPr>
            <a:xfrm>
              <a:off x="468694" y="304800"/>
              <a:ext cx="13858153" cy="203200"/>
            </a:xfrm>
            <a:custGeom>
              <a:avLst/>
              <a:gdLst/>
              <a:ahLst/>
              <a:cxnLst/>
              <a:rect r="r" b="b" t="t" l="l"/>
              <a:pathLst>
                <a:path h="203200" w="13858153">
                  <a:moveTo>
                    <a:pt x="169002" y="0"/>
                  </a:moveTo>
                  <a:cubicBezTo>
                    <a:pt x="261953" y="0"/>
                    <a:pt x="338003" y="45720"/>
                    <a:pt x="338003" y="101600"/>
                  </a:cubicBezTo>
                  <a:cubicBezTo>
                    <a:pt x="338003" y="157480"/>
                    <a:pt x="261953" y="203200"/>
                    <a:pt x="169002" y="203200"/>
                  </a:cubicBezTo>
                  <a:cubicBezTo>
                    <a:pt x="76051" y="203200"/>
                    <a:pt x="0" y="157480"/>
                    <a:pt x="0" y="101600"/>
                  </a:cubicBezTo>
                  <a:cubicBezTo>
                    <a:pt x="0" y="45720"/>
                    <a:pt x="76051" y="0"/>
                    <a:pt x="169002" y="0"/>
                  </a:cubicBezTo>
                  <a:close/>
                  <a:moveTo>
                    <a:pt x="845009" y="0"/>
                  </a:moveTo>
                  <a:cubicBezTo>
                    <a:pt x="937960" y="0"/>
                    <a:pt x="1014011" y="45720"/>
                    <a:pt x="1014011" y="101600"/>
                  </a:cubicBezTo>
                  <a:cubicBezTo>
                    <a:pt x="1014011" y="157480"/>
                    <a:pt x="937960" y="203200"/>
                    <a:pt x="845009" y="203200"/>
                  </a:cubicBezTo>
                  <a:cubicBezTo>
                    <a:pt x="752058" y="203200"/>
                    <a:pt x="676007" y="157480"/>
                    <a:pt x="676007" y="101600"/>
                  </a:cubicBezTo>
                  <a:cubicBezTo>
                    <a:pt x="676007" y="45720"/>
                    <a:pt x="752058" y="0"/>
                    <a:pt x="845009" y="0"/>
                  </a:cubicBezTo>
                  <a:close/>
                  <a:moveTo>
                    <a:pt x="1521017" y="0"/>
                  </a:moveTo>
                  <a:cubicBezTo>
                    <a:pt x="1613967" y="0"/>
                    <a:pt x="1690018" y="45720"/>
                    <a:pt x="1690018" y="101600"/>
                  </a:cubicBezTo>
                  <a:cubicBezTo>
                    <a:pt x="1690018" y="157480"/>
                    <a:pt x="1613967" y="203200"/>
                    <a:pt x="1521017" y="203200"/>
                  </a:cubicBezTo>
                  <a:cubicBezTo>
                    <a:pt x="1428065" y="203200"/>
                    <a:pt x="1352015" y="157480"/>
                    <a:pt x="1352015" y="101600"/>
                  </a:cubicBezTo>
                  <a:cubicBezTo>
                    <a:pt x="1352015" y="45720"/>
                    <a:pt x="1428065" y="0"/>
                    <a:pt x="1521017" y="0"/>
                  </a:cubicBezTo>
                  <a:close/>
                  <a:moveTo>
                    <a:pt x="2197024" y="0"/>
                  </a:moveTo>
                  <a:cubicBezTo>
                    <a:pt x="2289975" y="0"/>
                    <a:pt x="2366026" y="45720"/>
                    <a:pt x="2366026" y="101600"/>
                  </a:cubicBezTo>
                  <a:cubicBezTo>
                    <a:pt x="2366026" y="157480"/>
                    <a:pt x="2289975" y="203200"/>
                    <a:pt x="2197024" y="203200"/>
                  </a:cubicBezTo>
                  <a:cubicBezTo>
                    <a:pt x="2104073" y="203200"/>
                    <a:pt x="2028022" y="157480"/>
                    <a:pt x="2028022" y="101600"/>
                  </a:cubicBezTo>
                  <a:cubicBezTo>
                    <a:pt x="2028022" y="45720"/>
                    <a:pt x="2104073" y="0"/>
                    <a:pt x="2197024" y="0"/>
                  </a:cubicBezTo>
                  <a:close/>
                  <a:moveTo>
                    <a:pt x="2873031" y="0"/>
                  </a:moveTo>
                  <a:cubicBezTo>
                    <a:pt x="2965982" y="0"/>
                    <a:pt x="3042033" y="45720"/>
                    <a:pt x="3042033" y="101600"/>
                  </a:cubicBezTo>
                  <a:cubicBezTo>
                    <a:pt x="3042033" y="157480"/>
                    <a:pt x="2965982" y="203200"/>
                    <a:pt x="2873031" y="203200"/>
                  </a:cubicBezTo>
                  <a:cubicBezTo>
                    <a:pt x="2780080" y="203200"/>
                    <a:pt x="2704030" y="157480"/>
                    <a:pt x="2704030" y="101600"/>
                  </a:cubicBezTo>
                  <a:cubicBezTo>
                    <a:pt x="2704030" y="45720"/>
                    <a:pt x="2780081" y="0"/>
                    <a:pt x="2873031" y="0"/>
                  </a:cubicBezTo>
                  <a:close/>
                  <a:moveTo>
                    <a:pt x="3549039" y="0"/>
                  </a:moveTo>
                  <a:cubicBezTo>
                    <a:pt x="3641990" y="0"/>
                    <a:pt x="3718041" y="45720"/>
                    <a:pt x="3718041" y="101600"/>
                  </a:cubicBezTo>
                  <a:cubicBezTo>
                    <a:pt x="3718041" y="157480"/>
                    <a:pt x="3641990" y="203200"/>
                    <a:pt x="3549039" y="203200"/>
                  </a:cubicBezTo>
                  <a:cubicBezTo>
                    <a:pt x="3456088" y="203200"/>
                    <a:pt x="3380037" y="157480"/>
                    <a:pt x="3380037" y="101600"/>
                  </a:cubicBezTo>
                  <a:cubicBezTo>
                    <a:pt x="3380037" y="45720"/>
                    <a:pt x="3456088" y="0"/>
                    <a:pt x="3549039" y="0"/>
                  </a:cubicBezTo>
                  <a:close/>
                  <a:moveTo>
                    <a:pt x="4225046" y="0"/>
                  </a:moveTo>
                  <a:cubicBezTo>
                    <a:pt x="4317998" y="0"/>
                    <a:pt x="4394048" y="45720"/>
                    <a:pt x="4394048" y="101600"/>
                  </a:cubicBezTo>
                  <a:cubicBezTo>
                    <a:pt x="4394048" y="157480"/>
                    <a:pt x="4317998" y="203200"/>
                    <a:pt x="4225046" y="203200"/>
                  </a:cubicBezTo>
                  <a:cubicBezTo>
                    <a:pt x="4132095" y="203200"/>
                    <a:pt x="4056045" y="157480"/>
                    <a:pt x="4056045" y="101600"/>
                  </a:cubicBezTo>
                  <a:cubicBezTo>
                    <a:pt x="4056045" y="45720"/>
                    <a:pt x="4132095" y="0"/>
                    <a:pt x="4225046" y="0"/>
                  </a:cubicBezTo>
                  <a:close/>
                  <a:moveTo>
                    <a:pt x="4901054" y="0"/>
                  </a:moveTo>
                  <a:cubicBezTo>
                    <a:pt x="4994005" y="0"/>
                    <a:pt x="5070056" y="45720"/>
                    <a:pt x="5070056" y="101600"/>
                  </a:cubicBezTo>
                  <a:cubicBezTo>
                    <a:pt x="5070056" y="157480"/>
                    <a:pt x="4994005" y="203200"/>
                    <a:pt x="4901054" y="203200"/>
                  </a:cubicBezTo>
                  <a:cubicBezTo>
                    <a:pt x="4808103" y="203200"/>
                    <a:pt x="4732052" y="157480"/>
                    <a:pt x="4732052" y="101600"/>
                  </a:cubicBezTo>
                  <a:cubicBezTo>
                    <a:pt x="4732052" y="45720"/>
                    <a:pt x="4808103" y="0"/>
                    <a:pt x="4901054" y="0"/>
                  </a:cubicBezTo>
                  <a:close/>
                  <a:moveTo>
                    <a:pt x="5577061" y="0"/>
                  </a:moveTo>
                  <a:cubicBezTo>
                    <a:pt x="5670012" y="0"/>
                    <a:pt x="5746063" y="45720"/>
                    <a:pt x="5746063" y="101600"/>
                  </a:cubicBezTo>
                  <a:cubicBezTo>
                    <a:pt x="5746063" y="157480"/>
                    <a:pt x="5670012" y="203200"/>
                    <a:pt x="5577061" y="203200"/>
                  </a:cubicBezTo>
                  <a:cubicBezTo>
                    <a:pt x="5484110" y="203200"/>
                    <a:pt x="5408059" y="157480"/>
                    <a:pt x="5408059" y="101600"/>
                  </a:cubicBezTo>
                  <a:cubicBezTo>
                    <a:pt x="5408059" y="45720"/>
                    <a:pt x="5484110" y="0"/>
                    <a:pt x="5577061" y="0"/>
                  </a:cubicBezTo>
                  <a:close/>
                  <a:moveTo>
                    <a:pt x="6253069" y="0"/>
                  </a:moveTo>
                  <a:cubicBezTo>
                    <a:pt x="6346019" y="0"/>
                    <a:pt x="6422071" y="45720"/>
                    <a:pt x="6422071" y="101600"/>
                  </a:cubicBezTo>
                  <a:cubicBezTo>
                    <a:pt x="6422071" y="157480"/>
                    <a:pt x="6346019" y="203200"/>
                    <a:pt x="6253069" y="203200"/>
                  </a:cubicBezTo>
                  <a:cubicBezTo>
                    <a:pt x="6160118" y="203200"/>
                    <a:pt x="6084067" y="157480"/>
                    <a:pt x="6084067" y="101600"/>
                  </a:cubicBezTo>
                  <a:cubicBezTo>
                    <a:pt x="6084067" y="45720"/>
                    <a:pt x="6160118" y="0"/>
                    <a:pt x="6253069" y="0"/>
                  </a:cubicBezTo>
                  <a:close/>
                  <a:moveTo>
                    <a:pt x="6929076" y="0"/>
                  </a:moveTo>
                  <a:cubicBezTo>
                    <a:pt x="7022027" y="0"/>
                    <a:pt x="7098078" y="45720"/>
                    <a:pt x="7098078" y="101600"/>
                  </a:cubicBezTo>
                  <a:cubicBezTo>
                    <a:pt x="7098078" y="157480"/>
                    <a:pt x="7022027" y="203200"/>
                    <a:pt x="6929076" y="203200"/>
                  </a:cubicBezTo>
                  <a:cubicBezTo>
                    <a:pt x="6836125" y="203200"/>
                    <a:pt x="6760074" y="157480"/>
                    <a:pt x="6760074" y="101600"/>
                  </a:cubicBezTo>
                  <a:cubicBezTo>
                    <a:pt x="6760074" y="45720"/>
                    <a:pt x="6836125" y="0"/>
                    <a:pt x="6929076" y="0"/>
                  </a:cubicBezTo>
                  <a:close/>
                  <a:moveTo>
                    <a:pt x="7605084" y="0"/>
                  </a:moveTo>
                  <a:cubicBezTo>
                    <a:pt x="7698035" y="0"/>
                    <a:pt x="7774086" y="45720"/>
                    <a:pt x="7774086" y="101600"/>
                  </a:cubicBezTo>
                  <a:cubicBezTo>
                    <a:pt x="7774086" y="157480"/>
                    <a:pt x="7698035" y="203200"/>
                    <a:pt x="7605084" y="203200"/>
                  </a:cubicBezTo>
                  <a:cubicBezTo>
                    <a:pt x="7512133" y="203200"/>
                    <a:pt x="7436082" y="157480"/>
                    <a:pt x="7436082" y="101600"/>
                  </a:cubicBezTo>
                  <a:cubicBezTo>
                    <a:pt x="7436082" y="45720"/>
                    <a:pt x="7512133" y="0"/>
                    <a:pt x="7605084" y="0"/>
                  </a:cubicBezTo>
                  <a:close/>
                  <a:moveTo>
                    <a:pt x="8281091" y="0"/>
                  </a:moveTo>
                  <a:cubicBezTo>
                    <a:pt x="8374042" y="0"/>
                    <a:pt x="8450093" y="45720"/>
                    <a:pt x="8450093" y="101600"/>
                  </a:cubicBezTo>
                  <a:cubicBezTo>
                    <a:pt x="8450093" y="157480"/>
                    <a:pt x="8374042" y="203200"/>
                    <a:pt x="8281091" y="203200"/>
                  </a:cubicBezTo>
                  <a:cubicBezTo>
                    <a:pt x="8188140" y="203200"/>
                    <a:pt x="8112089" y="157480"/>
                    <a:pt x="8112089" y="101600"/>
                  </a:cubicBezTo>
                  <a:cubicBezTo>
                    <a:pt x="8112089" y="45720"/>
                    <a:pt x="8188140" y="0"/>
                    <a:pt x="8281091" y="0"/>
                  </a:cubicBezTo>
                  <a:close/>
                  <a:moveTo>
                    <a:pt x="8957099" y="0"/>
                  </a:moveTo>
                  <a:cubicBezTo>
                    <a:pt x="9050050" y="0"/>
                    <a:pt x="9126100" y="45720"/>
                    <a:pt x="9126100" y="101600"/>
                  </a:cubicBezTo>
                  <a:cubicBezTo>
                    <a:pt x="9126100" y="157480"/>
                    <a:pt x="9050050" y="203200"/>
                    <a:pt x="8957099" y="203200"/>
                  </a:cubicBezTo>
                  <a:cubicBezTo>
                    <a:pt x="8864148" y="203200"/>
                    <a:pt x="8788097" y="157480"/>
                    <a:pt x="8788097" y="101600"/>
                  </a:cubicBezTo>
                  <a:cubicBezTo>
                    <a:pt x="8788097" y="45720"/>
                    <a:pt x="8864148" y="0"/>
                    <a:pt x="8957099" y="0"/>
                  </a:cubicBezTo>
                  <a:close/>
                  <a:moveTo>
                    <a:pt x="9633106" y="0"/>
                  </a:moveTo>
                  <a:cubicBezTo>
                    <a:pt x="9726057" y="0"/>
                    <a:pt x="9802108" y="45720"/>
                    <a:pt x="9802108" y="101600"/>
                  </a:cubicBezTo>
                  <a:cubicBezTo>
                    <a:pt x="9802108" y="157480"/>
                    <a:pt x="9726057" y="203200"/>
                    <a:pt x="9633106" y="203200"/>
                  </a:cubicBezTo>
                  <a:cubicBezTo>
                    <a:pt x="9540155" y="203200"/>
                    <a:pt x="9464104" y="157480"/>
                    <a:pt x="9464104" y="101600"/>
                  </a:cubicBezTo>
                  <a:cubicBezTo>
                    <a:pt x="9464104" y="45720"/>
                    <a:pt x="9540156" y="0"/>
                    <a:pt x="9633106" y="0"/>
                  </a:cubicBezTo>
                  <a:close/>
                  <a:moveTo>
                    <a:pt x="10309113" y="0"/>
                  </a:moveTo>
                  <a:cubicBezTo>
                    <a:pt x="10402065" y="0"/>
                    <a:pt x="10478115" y="45720"/>
                    <a:pt x="10478115" y="101600"/>
                  </a:cubicBezTo>
                  <a:cubicBezTo>
                    <a:pt x="10478115" y="157480"/>
                    <a:pt x="10402065" y="203200"/>
                    <a:pt x="10309113" y="203200"/>
                  </a:cubicBezTo>
                  <a:cubicBezTo>
                    <a:pt x="10216162" y="203200"/>
                    <a:pt x="10140112" y="157480"/>
                    <a:pt x="10140112" y="101600"/>
                  </a:cubicBezTo>
                  <a:cubicBezTo>
                    <a:pt x="10140112" y="45720"/>
                    <a:pt x="10216162" y="0"/>
                    <a:pt x="10309113" y="0"/>
                  </a:cubicBezTo>
                  <a:close/>
                  <a:moveTo>
                    <a:pt x="10985121" y="0"/>
                  </a:moveTo>
                  <a:cubicBezTo>
                    <a:pt x="11078072" y="0"/>
                    <a:pt x="11154123" y="45720"/>
                    <a:pt x="11154123" y="101600"/>
                  </a:cubicBezTo>
                  <a:cubicBezTo>
                    <a:pt x="11154123" y="157480"/>
                    <a:pt x="11078072" y="203200"/>
                    <a:pt x="10985121" y="203200"/>
                  </a:cubicBezTo>
                  <a:cubicBezTo>
                    <a:pt x="10892170" y="203200"/>
                    <a:pt x="10816120" y="157480"/>
                    <a:pt x="10816120" y="101600"/>
                  </a:cubicBezTo>
                  <a:cubicBezTo>
                    <a:pt x="10816120" y="45720"/>
                    <a:pt x="10892169" y="0"/>
                    <a:pt x="10985121" y="0"/>
                  </a:cubicBezTo>
                  <a:close/>
                  <a:moveTo>
                    <a:pt x="11661128" y="0"/>
                  </a:moveTo>
                  <a:cubicBezTo>
                    <a:pt x="11754079" y="0"/>
                    <a:pt x="11830130" y="45720"/>
                    <a:pt x="11830130" y="101600"/>
                  </a:cubicBezTo>
                  <a:cubicBezTo>
                    <a:pt x="11830130" y="157480"/>
                    <a:pt x="11754079" y="203200"/>
                    <a:pt x="11661128" y="203200"/>
                  </a:cubicBezTo>
                  <a:cubicBezTo>
                    <a:pt x="11568177" y="203200"/>
                    <a:pt x="11492126" y="157480"/>
                    <a:pt x="11492126" y="101600"/>
                  </a:cubicBezTo>
                  <a:cubicBezTo>
                    <a:pt x="11492126" y="45720"/>
                    <a:pt x="11568177" y="0"/>
                    <a:pt x="11661128" y="0"/>
                  </a:cubicBezTo>
                  <a:close/>
                  <a:moveTo>
                    <a:pt x="12337136" y="0"/>
                  </a:moveTo>
                  <a:cubicBezTo>
                    <a:pt x="12430087" y="0"/>
                    <a:pt x="12506138" y="45720"/>
                    <a:pt x="12506138" y="101600"/>
                  </a:cubicBezTo>
                  <a:cubicBezTo>
                    <a:pt x="12506138" y="157480"/>
                    <a:pt x="12430087" y="203200"/>
                    <a:pt x="12337136" y="203200"/>
                  </a:cubicBezTo>
                  <a:cubicBezTo>
                    <a:pt x="12244185" y="203200"/>
                    <a:pt x="12168134" y="157480"/>
                    <a:pt x="12168134" y="101600"/>
                  </a:cubicBezTo>
                  <a:cubicBezTo>
                    <a:pt x="12168134" y="45720"/>
                    <a:pt x="12244184" y="0"/>
                    <a:pt x="12337136" y="0"/>
                  </a:cubicBezTo>
                  <a:close/>
                  <a:moveTo>
                    <a:pt x="13013144" y="0"/>
                  </a:moveTo>
                  <a:cubicBezTo>
                    <a:pt x="13106094" y="0"/>
                    <a:pt x="13182146" y="45720"/>
                    <a:pt x="13182146" y="101600"/>
                  </a:cubicBezTo>
                  <a:cubicBezTo>
                    <a:pt x="13182146" y="157480"/>
                    <a:pt x="13106094" y="203200"/>
                    <a:pt x="13013144" y="203200"/>
                  </a:cubicBezTo>
                  <a:cubicBezTo>
                    <a:pt x="12920193" y="203200"/>
                    <a:pt x="12844141" y="157480"/>
                    <a:pt x="12844141" y="101600"/>
                  </a:cubicBezTo>
                  <a:cubicBezTo>
                    <a:pt x="12844141" y="45720"/>
                    <a:pt x="12920193" y="0"/>
                    <a:pt x="13013144" y="0"/>
                  </a:cubicBezTo>
                  <a:close/>
                  <a:moveTo>
                    <a:pt x="13689150" y="0"/>
                  </a:moveTo>
                  <a:cubicBezTo>
                    <a:pt x="13782101" y="0"/>
                    <a:pt x="13858152" y="45720"/>
                    <a:pt x="13858152" y="101600"/>
                  </a:cubicBezTo>
                  <a:cubicBezTo>
                    <a:pt x="13858152" y="157480"/>
                    <a:pt x="13782101" y="203200"/>
                    <a:pt x="13689150" y="203200"/>
                  </a:cubicBezTo>
                  <a:cubicBezTo>
                    <a:pt x="13596199" y="203200"/>
                    <a:pt x="13520150" y="157480"/>
                    <a:pt x="13520150" y="101600"/>
                  </a:cubicBezTo>
                  <a:cubicBezTo>
                    <a:pt x="13520150" y="45720"/>
                    <a:pt x="13596199" y="0"/>
                    <a:pt x="13689150" y="0"/>
                  </a:cubicBezTo>
                  <a:close/>
                </a:path>
              </a:pathLst>
            </a:custGeom>
            <a:solidFill>
              <a:srgbClr val="202020"/>
            </a:solidFill>
          </p:spPr>
        </p:sp>
      </p:grpSp>
      <p:grpSp>
        <p:nvGrpSpPr>
          <p:cNvPr name="Group 5" id="5"/>
          <p:cNvGrpSpPr/>
          <p:nvPr/>
        </p:nvGrpSpPr>
        <p:grpSpPr>
          <a:xfrm rot="5400000">
            <a:off x="9510251" y="4544743"/>
            <a:ext cx="4114800" cy="224900"/>
            <a:chOff x="0" y="0"/>
            <a:chExt cx="9194800" cy="812800"/>
          </a:xfrm>
        </p:grpSpPr>
        <p:sp>
          <p:nvSpPr>
            <p:cNvPr name="Freeform 6" id="6"/>
            <p:cNvSpPr/>
            <p:nvPr/>
          </p:nvSpPr>
          <p:spPr>
            <a:xfrm>
              <a:off x="468694" y="304800"/>
              <a:ext cx="13858153" cy="203200"/>
            </a:xfrm>
            <a:custGeom>
              <a:avLst/>
              <a:gdLst/>
              <a:ahLst/>
              <a:cxnLst/>
              <a:rect r="r" b="b" t="t" l="l"/>
              <a:pathLst>
                <a:path h="203200" w="13858153">
                  <a:moveTo>
                    <a:pt x="169002" y="0"/>
                  </a:moveTo>
                  <a:cubicBezTo>
                    <a:pt x="261953" y="0"/>
                    <a:pt x="338003" y="45720"/>
                    <a:pt x="338003" y="101600"/>
                  </a:cubicBezTo>
                  <a:cubicBezTo>
                    <a:pt x="338003" y="157480"/>
                    <a:pt x="261953" y="203200"/>
                    <a:pt x="169002" y="203200"/>
                  </a:cubicBezTo>
                  <a:cubicBezTo>
                    <a:pt x="76051" y="203200"/>
                    <a:pt x="0" y="157480"/>
                    <a:pt x="0" y="101600"/>
                  </a:cubicBezTo>
                  <a:cubicBezTo>
                    <a:pt x="0" y="45720"/>
                    <a:pt x="76051" y="0"/>
                    <a:pt x="169002" y="0"/>
                  </a:cubicBezTo>
                  <a:close/>
                  <a:moveTo>
                    <a:pt x="845009" y="0"/>
                  </a:moveTo>
                  <a:cubicBezTo>
                    <a:pt x="937960" y="0"/>
                    <a:pt x="1014011" y="45720"/>
                    <a:pt x="1014011" y="101600"/>
                  </a:cubicBezTo>
                  <a:cubicBezTo>
                    <a:pt x="1014011" y="157480"/>
                    <a:pt x="937960" y="203200"/>
                    <a:pt x="845009" y="203200"/>
                  </a:cubicBezTo>
                  <a:cubicBezTo>
                    <a:pt x="752058" y="203200"/>
                    <a:pt x="676007" y="157480"/>
                    <a:pt x="676007" y="101600"/>
                  </a:cubicBezTo>
                  <a:cubicBezTo>
                    <a:pt x="676007" y="45720"/>
                    <a:pt x="752058" y="0"/>
                    <a:pt x="845009" y="0"/>
                  </a:cubicBezTo>
                  <a:close/>
                  <a:moveTo>
                    <a:pt x="1521017" y="0"/>
                  </a:moveTo>
                  <a:cubicBezTo>
                    <a:pt x="1613967" y="0"/>
                    <a:pt x="1690018" y="45720"/>
                    <a:pt x="1690018" y="101600"/>
                  </a:cubicBezTo>
                  <a:cubicBezTo>
                    <a:pt x="1690018" y="157480"/>
                    <a:pt x="1613967" y="203200"/>
                    <a:pt x="1521017" y="203200"/>
                  </a:cubicBezTo>
                  <a:cubicBezTo>
                    <a:pt x="1428065" y="203200"/>
                    <a:pt x="1352015" y="157480"/>
                    <a:pt x="1352015" y="101600"/>
                  </a:cubicBezTo>
                  <a:cubicBezTo>
                    <a:pt x="1352015" y="45720"/>
                    <a:pt x="1428065" y="0"/>
                    <a:pt x="1521017" y="0"/>
                  </a:cubicBezTo>
                  <a:close/>
                  <a:moveTo>
                    <a:pt x="2197024" y="0"/>
                  </a:moveTo>
                  <a:cubicBezTo>
                    <a:pt x="2289975" y="0"/>
                    <a:pt x="2366026" y="45720"/>
                    <a:pt x="2366026" y="101600"/>
                  </a:cubicBezTo>
                  <a:cubicBezTo>
                    <a:pt x="2366026" y="157480"/>
                    <a:pt x="2289975" y="203200"/>
                    <a:pt x="2197024" y="203200"/>
                  </a:cubicBezTo>
                  <a:cubicBezTo>
                    <a:pt x="2104073" y="203200"/>
                    <a:pt x="2028022" y="157480"/>
                    <a:pt x="2028022" y="101600"/>
                  </a:cubicBezTo>
                  <a:cubicBezTo>
                    <a:pt x="2028022" y="45720"/>
                    <a:pt x="2104073" y="0"/>
                    <a:pt x="2197024" y="0"/>
                  </a:cubicBezTo>
                  <a:close/>
                  <a:moveTo>
                    <a:pt x="2873031" y="0"/>
                  </a:moveTo>
                  <a:cubicBezTo>
                    <a:pt x="2965982" y="0"/>
                    <a:pt x="3042033" y="45720"/>
                    <a:pt x="3042033" y="101600"/>
                  </a:cubicBezTo>
                  <a:cubicBezTo>
                    <a:pt x="3042033" y="157480"/>
                    <a:pt x="2965982" y="203200"/>
                    <a:pt x="2873031" y="203200"/>
                  </a:cubicBezTo>
                  <a:cubicBezTo>
                    <a:pt x="2780080" y="203200"/>
                    <a:pt x="2704030" y="157480"/>
                    <a:pt x="2704030" y="101600"/>
                  </a:cubicBezTo>
                  <a:cubicBezTo>
                    <a:pt x="2704030" y="45720"/>
                    <a:pt x="2780081" y="0"/>
                    <a:pt x="2873031" y="0"/>
                  </a:cubicBezTo>
                  <a:close/>
                  <a:moveTo>
                    <a:pt x="3549039" y="0"/>
                  </a:moveTo>
                  <a:cubicBezTo>
                    <a:pt x="3641990" y="0"/>
                    <a:pt x="3718041" y="45720"/>
                    <a:pt x="3718041" y="101600"/>
                  </a:cubicBezTo>
                  <a:cubicBezTo>
                    <a:pt x="3718041" y="157480"/>
                    <a:pt x="3641990" y="203200"/>
                    <a:pt x="3549039" y="203200"/>
                  </a:cubicBezTo>
                  <a:cubicBezTo>
                    <a:pt x="3456088" y="203200"/>
                    <a:pt x="3380037" y="157480"/>
                    <a:pt x="3380037" y="101600"/>
                  </a:cubicBezTo>
                  <a:cubicBezTo>
                    <a:pt x="3380037" y="45720"/>
                    <a:pt x="3456088" y="0"/>
                    <a:pt x="3549039" y="0"/>
                  </a:cubicBezTo>
                  <a:close/>
                  <a:moveTo>
                    <a:pt x="4225046" y="0"/>
                  </a:moveTo>
                  <a:cubicBezTo>
                    <a:pt x="4317998" y="0"/>
                    <a:pt x="4394048" y="45720"/>
                    <a:pt x="4394048" y="101600"/>
                  </a:cubicBezTo>
                  <a:cubicBezTo>
                    <a:pt x="4394048" y="157480"/>
                    <a:pt x="4317998" y="203200"/>
                    <a:pt x="4225046" y="203200"/>
                  </a:cubicBezTo>
                  <a:cubicBezTo>
                    <a:pt x="4132095" y="203200"/>
                    <a:pt x="4056045" y="157480"/>
                    <a:pt x="4056045" y="101600"/>
                  </a:cubicBezTo>
                  <a:cubicBezTo>
                    <a:pt x="4056045" y="45720"/>
                    <a:pt x="4132095" y="0"/>
                    <a:pt x="4225046" y="0"/>
                  </a:cubicBezTo>
                  <a:close/>
                  <a:moveTo>
                    <a:pt x="4901054" y="0"/>
                  </a:moveTo>
                  <a:cubicBezTo>
                    <a:pt x="4994005" y="0"/>
                    <a:pt x="5070056" y="45720"/>
                    <a:pt x="5070056" y="101600"/>
                  </a:cubicBezTo>
                  <a:cubicBezTo>
                    <a:pt x="5070056" y="157480"/>
                    <a:pt x="4994005" y="203200"/>
                    <a:pt x="4901054" y="203200"/>
                  </a:cubicBezTo>
                  <a:cubicBezTo>
                    <a:pt x="4808103" y="203200"/>
                    <a:pt x="4732052" y="157480"/>
                    <a:pt x="4732052" y="101600"/>
                  </a:cubicBezTo>
                  <a:cubicBezTo>
                    <a:pt x="4732052" y="45720"/>
                    <a:pt x="4808103" y="0"/>
                    <a:pt x="4901054" y="0"/>
                  </a:cubicBezTo>
                  <a:close/>
                  <a:moveTo>
                    <a:pt x="5577061" y="0"/>
                  </a:moveTo>
                  <a:cubicBezTo>
                    <a:pt x="5670012" y="0"/>
                    <a:pt x="5746063" y="45720"/>
                    <a:pt x="5746063" y="101600"/>
                  </a:cubicBezTo>
                  <a:cubicBezTo>
                    <a:pt x="5746063" y="157480"/>
                    <a:pt x="5670012" y="203200"/>
                    <a:pt x="5577061" y="203200"/>
                  </a:cubicBezTo>
                  <a:cubicBezTo>
                    <a:pt x="5484110" y="203200"/>
                    <a:pt x="5408059" y="157480"/>
                    <a:pt x="5408059" y="101600"/>
                  </a:cubicBezTo>
                  <a:cubicBezTo>
                    <a:pt x="5408059" y="45720"/>
                    <a:pt x="5484110" y="0"/>
                    <a:pt x="5577061" y="0"/>
                  </a:cubicBezTo>
                  <a:close/>
                  <a:moveTo>
                    <a:pt x="6253069" y="0"/>
                  </a:moveTo>
                  <a:cubicBezTo>
                    <a:pt x="6346019" y="0"/>
                    <a:pt x="6422071" y="45720"/>
                    <a:pt x="6422071" y="101600"/>
                  </a:cubicBezTo>
                  <a:cubicBezTo>
                    <a:pt x="6422071" y="157480"/>
                    <a:pt x="6346019" y="203200"/>
                    <a:pt x="6253069" y="203200"/>
                  </a:cubicBezTo>
                  <a:cubicBezTo>
                    <a:pt x="6160118" y="203200"/>
                    <a:pt x="6084067" y="157480"/>
                    <a:pt x="6084067" y="101600"/>
                  </a:cubicBezTo>
                  <a:cubicBezTo>
                    <a:pt x="6084067" y="45720"/>
                    <a:pt x="6160118" y="0"/>
                    <a:pt x="6253069" y="0"/>
                  </a:cubicBezTo>
                  <a:close/>
                  <a:moveTo>
                    <a:pt x="6929076" y="0"/>
                  </a:moveTo>
                  <a:cubicBezTo>
                    <a:pt x="7022027" y="0"/>
                    <a:pt x="7098078" y="45720"/>
                    <a:pt x="7098078" y="101600"/>
                  </a:cubicBezTo>
                  <a:cubicBezTo>
                    <a:pt x="7098078" y="157480"/>
                    <a:pt x="7022027" y="203200"/>
                    <a:pt x="6929076" y="203200"/>
                  </a:cubicBezTo>
                  <a:cubicBezTo>
                    <a:pt x="6836125" y="203200"/>
                    <a:pt x="6760074" y="157480"/>
                    <a:pt x="6760074" y="101600"/>
                  </a:cubicBezTo>
                  <a:cubicBezTo>
                    <a:pt x="6760074" y="45720"/>
                    <a:pt x="6836125" y="0"/>
                    <a:pt x="6929076" y="0"/>
                  </a:cubicBezTo>
                  <a:close/>
                  <a:moveTo>
                    <a:pt x="7605084" y="0"/>
                  </a:moveTo>
                  <a:cubicBezTo>
                    <a:pt x="7698035" y="0"/>
                    <a:pt x="7774086" y="45720"/>
                    <a:pt x="7774086" y="101600"/>
                  </a:cubicBezTo>
                  <a:cubicBezTo>
                    <a:pt x="7774086" y="157480"/>
                    <a:pt x="7698035" y="203200"/>
                    <a:pt x="7605084" y="203200"/>
                  </a:cubicBezTo>
                  <a:cubicBezTo>
                    <a:pt x="7512133" y="203200"/>
                    <a:pt x="7436082" y="157480"/>
                    <a:pt x="7436082" y="101600"/>
                  </a:cubicBezTo>
                  <a:cubicBezTo>
                    <a:pt x="7436082" y="45720"/>
                    <a:pt x="7512133" y="0"/>
                    <a:pt x="7605084" y="0"/>
                  </a:cubicBezTo>
                  <a:close/>
                  <a:moveTo>
                    <a:pt x="8281091" y="0"/>
                  </a:moveTo>
                  <a:cubicBezTo>
                    <a:pt x="8374042" y="0"/>
                    <a:pt x="8450093" y="45720"/>
                    <a:pt x="8450093" y="101600"/>
                  </a:cubicBezTo>
                  <a:cubicBezTo>
                    <a:pt x="8450093" y="157480"/>
                    <a:pt x="8374042" y="203200"/>
                    <a:pt x="8281091" y="203200"/>
                  </a:cubicBezTo>
                  <a:cubicBezTo>
                    <a:pt x="8188140" y="203200"/>
                    <a:pt x="8112089" y="157480"/>
                    <a:pt x="8112089" y="101600"/>
                  </a:cubicBezTo>
                  <a:cubicBezTo>
                    <a:pt x="8112089" y="45720"/>
                    <a:pt x="8188140" y="0"/>
                    <a:pt x="8281091" y="0"/>
                  </a:cubicBezTo>
                  <a:close/>
                  <a:moveTo>
                    <a:pt x="8957099" y="0"/>
                  </a:moveTo>
                  <a:cubicBezTo>
                    <a:pt x="9050050" y="0"/>
                    <a:pt x="9126100" y="45720"/>
                    <a:pt x="9126100" y="101600"/>
                  </a:cubicBezTo>
                  <a:cubicBezTo>
                    <a:pt x="9126100" y="157480"/>
                    <a:pt x="9050050" y="203200"/>
                    <a:pt x="8957099" y="203200"/>
                  </a:cubicBezTo>
                  <a:cubicBezTo>
                    <a:pt x="8864148" y="203200"/>
                    <a:pt x="8788097" y="157480"/>
                    <a:pt x="8788097" y="101600"/>
                  </a:cubicBezTo>
                  <a:cubicBezTo>
                    <a:pt x="8788097" y="45720"/>
                    <a:pt x="8864148" y="0"/>
                    <a:pt x="8957099" y="0"/>
                  </a:cubicBezTo>
                  <a:close/>
                  <a:moveTo>
                    <a:pt x="9633106" y="0"/>
                  </a:moveTo>
                  <a:cubicBezTo>
                    <a:pt x="9726057" y="0"/>
                    <a:pt x="9802108" y="45720"/>
                    <a:pt x="9802108" y="101600"/>
                  </a:cubicBezTo>
                  <a:cubicBezTo>
                    <a:pt x="9802108" y="157480"/>
                    <a:pt x="9726057" y="203200"/>
                    <a:pt x="9633106" y="203200"/>
                  </a:cubicBezTo>
                  <a:cubicBezTo>
                    <a:pt x="9540155" y="203200"/>
                    <a:pt x="9464104" y="157480"/>
                    <a:pt x="9464104" y="101600"/>
                  </a:cubicBezTo>
                  <a:cubicBezTo>
                    <a:pt x="9464104" y="45720"/>
                    <a:pt x="9540156" y="0"/>
                    <a:pt x="9633106" y="0"/>
                  </a:cubicBezTo>
                  <a:close/>
                  <a:moveTo>
                    <a:pt x="10309113" y="0"/>
                  </a:moveTo>
                  <a:cubicBezTo>
                    <a:pt x="10402065" y="0"/>
                    <a:pt x="10478115" y="45720"/>
                    <a:pt x="10478115" y="101600"/>
                  </a:cubicBezTo>
                  <a:cubicBezTo>
                    <a:pt x="10478115" y="157480"/>
                    <a:pt x="10402065" y="203200"/>
                    <a:pt x="10309113" y="203200"/>
                  </a:cubicBezTo>
                  <a:cubicBezTo>
                    <a:pt x="10216162" y="203200"/>
                    <a:pt x="10140112" y="157480"/>
                    <a:pt x="10140112" y="101600"/>
                  </a:cubicBezTo>
                  <a:cubicBezTo>
                    <a:pt x="10140112" y="45720"/>
                    <a:pt x="10216162" y="0"/>
                    <a:pt x="10309113" y="0"/>
                  </a:cubicBezTo>
                  <a:close/>
                  <a:moveTo>
                    <a:pt x="10985121" y="0"/>
                  </a:moveTo>
                  <a:cubicBezTo>
                    <a:pt x="11078072" y="0"/>
                    <a:pt x="11154123" y="45720"/>
                    <a:pt x="11154123" y="101600"/>
                  </a:cubicBezTo>
                  <a:cubicBezTo>
                    <a:pt x="11154123" y="157480"/>
                    <a:pt x="11078072" y="203200"/>
                    <a:pt x="10985121" y="203200"/>
                  </a:cubicBezTo>
                  <a:cubicBezTo>
                    <a:pt x="10892170" y="203200"/>
                    <a:pt x="10816120" y="157480"/>
                    <a:pt x="10816120" y="101600"/>
                  </a:cubicBezTo>
                  <a:cubicBezTo>
                    <a:pt x="10816120" y="45720"/>
                    <a:pt x="10892169" y="0"/>
                    <a:pt x="10985121" y="0"/>
                  </a:cubicBezTo>
                  <a:close/>
                  <a:moveTo>
                    <a:pt x="11661128" y="0"/>
                  </a:moveTo>
                  <a:cubicBezTo>
                    <a:pt x="11754079" y="0"/>
                    <a:pt x="11830130" y="45720"/>
                    <a:pt x="11830130" y="101600"/>
                  </a:cubicBezTo>
                  <a:cubicBezTo>
                    <a:pt x="11830130" y="157480"/>
                    <a:pt x="11754079" y="203200"/>
                    <a:pt x="11661128" y="203200"/>
                  </a:cubicBezTo>
                  <a:cubicBezTo>
                    <a:pt x="11568177" y="203200"/>
                    <a:pt x="11492126" y="157480"/>
                    <a:pt x="11492126" y="101600"/>
                  </a:cubicBezTo>
                  <a:cubicBezTo>
                    <a:pt x="11492126" y="45720"/>
                    <a:pt x="11568177" y="0"/>
                    <a:pt x="11661128" y="0"/>
                  </a:cubicBezTo>
                  <a:close/>
                  <a:moveTo>
                    <a:pt x="12337136" y="0"/>
                  </a:moveTo>
                  <a:cubicBezTo>
                    <a:pt x="12430087" y="0"/>
                    <a:pt x="12506138" y="45720"/>
                    <a:pt x="12506138" y="101600"/>
                  </a:cubicBezTo>
                  <a:cubicBezTo>
                    <a:pt x="12506138" y="157480"/>
                    <a:pt x="12430087" y="203200"/>
                    <a:pt x="12337136" y="203200"/>
                  </a:cubicBezTo>
                  <a:cubicBezTo>
                    <a:pt x="12244185" y="203200"/>
                    <a:pt x="12168134" y="157480"/>
                    <a:pt x="12168134" y="101600"/>
                  </a:cubicBezTo>
                  <a:cubicBezTo>
                    <a:pt x="12168134" y="45720"/>
                    <a:pt x="12244184" y="0"/>
                    <a:pt x="12337136" y="0"/>
                  </a:cubicBezTo>
                  <a:close/>
                  <a:moveTo>
                    <a:pt x="13013144" y="0"/>
                  </a:moveTo>
                  <a:cubicBezTo>
                    <a:pt x="13106094" y="0"/>
                    <a:pt x="13182146" y="45720"/>
                    <a:pt x="13182146" y="101600"/>
                  </a:cubicBezTo>
                  <a:cubicBezTo>
                    <a:pt x="13182146" y="157480"/>
                    <a:pt x="13106094" y="203200"/>
                    <a:pt x="13013144" y="203200"/>
                  </a:cubicBezTo>
                  <a:cubicBezTo>
                    <a:pt x="12920193" y="203200"/>
                    <a:pt x="12844141" y="157480"/>
                    <a:pt x="12844141" y="101600"/>
                  </a:cubicBezTo>
                  <a:cubicBezTo>
                    <a:pt x="12844141" y="45720"/>
                    <a:pt x="12920193" y="0"/>
                    <a:pt x="13013144" y="0"/>
                  </a:cubicBezTo>
                  <a:close/>
                  <a:moveTo>
                    <a:pt x="13689150" y="0"/>
                  </a:moveTo>
                  <a:cubicBezTo>
                    <a:pt x="13782101" y="0"/>
                    <a:pt x="13858152" y="45720"/>
                    <a:pt x="13858152" y="101600"/>
                  </a:cubicBezTo>
                  <a:cubicBezTo>
                    <a:pt x="13858152" y="157480"/>
                    <a:pt x="13782101" y="203200"/>
                    <a:pt x="13689150" y="203200"/>
                  </a:cubicBezTo>
                  <a:cubicBezTo>
                    <a:pt x="13596199" y="203200"/>
                    <a:pt x="13520150" y="157480"/>
                    <a:pt x="13520150" y="101600"/>
                  </a:cubicBezTo>
                  <a:cubicBezTo>
                    <a:pt x="13520150" y="45720"/>
                    <a:pt x="13596199" y="0"/>
                    <a:pt x="13689150" y="0"/>
                  </a:cubicBezTo>
                  <a:close/>
                </a:path>
              </a:pathLst>
            </a:custGeom>
            <a:solidFill>
              <a:srgbClr val="202020"/>
            </a:solidFill>
          </p:spPr>
        </p:sp>
      </p:grpSp>
      <p:sp>
        <p:nvSpPr>
          <p:cNvPr name="TextBox 7" id="7"/>
          <p:cNvSpPr txBox="true"/>
          <p:nvPr/>
        </p:nvSpPr>
        <p:spPr>
          <a:xfrm rot="0">
            <a:off x="1442770" y="1689838"/>
            <a:ext cx="14534877" cy="909955"/>
          </a:xfrm>
          <a:prstGeom prst="rect">
            <a:avLst/>
          </a:prstGeom>
        </p:spPr>
        <p:txBody>
          <a:bodyPr anchor="t" rtlCol="false" tIns="0" lIns="0" bIns="0" rIns="0">
            <a:spAutoFit/>
          </a:bodyPr>
          <a:lstStyle/>
          <a:p>
            <a:pPr algn="ctr">
              <a:lnSpc>
                <a:spcPts val="7040"/>
              </a:lnSpc>
            </a:pPr>
            <a:r>
              <a:rPr lang="en-US" sz="6400">
                <a:solidFill>
                  <a:srgbClr val="202020"/>
                </a:solidFill>
                <a:latin typeface="League Spartan Bold"/>
              </a:rPr>
              <a:t>Gli attestati</a:t>
            </a:r>
          </a:p>
        </p:txBody>
      </p:sp>
      <p:grpSp>
        <p:nvGrpSpPr>
          <p:cNvPr name="Group 8" id="8"/>
          <p:cNvGrpSpPr/>
          <p:nvPr/>
        </p:nvGrpSpPr>
        <p:grpSpPr>
          <a:xfrm rot="0">
            <a:off x="1184650" y="2599793"/>
            <a:ext cx="4060462" cy="1885967"/>
            <a:chOff x="0" y="0"/>
            <a:chExt cx="5413949" cy="2514623"/>
          </a:xfrm>
        </p:grpSpPr>
        <p:sp>
          <p:nvSpPr>
            <p:cNvPr name="TextBox 9" id="9"/>
            <p:cNvSpPr txBox="true"/>
            <p:nvPr/>
          </p:nvSpPr>
          <p:spPr>
            <a:xfrm rot="0">
              <a:off x="0" y="38100"/>
              <a:ext cx="5413949" cy="481753"/>
            </a:xfrm>
            <a:prstGeom prst="rect">
              <a:avLst/>
            </a:prstGeom>
          </p:spPr>
          <p:txBody>
            <a:bodyPr anchor="t" rtlCol="false" tIns="0" lIns="0" bIns="0" rIns="0">
              <a:spAutoFit/>
            </a:bodyPr>
            <a:lstStyle/>
            <a:p>
              <a:pPr algn="ctr">
                <a:lnSpc>
                  <a:spcPts val="2600"/>
                </a:lnSpc>
              </a:pPr>
              <a:r>
                <a:rPr lang="en-US" sz="2600">
                  <a:solidFill>
                    <a:srgbClr val="202020"/>
                  </a:solidFill>
                  <a:latin typeface="Glacial Indifference Bold"/>
                </a:rPr>
                <a:t>Certificato di Frequenza</a:t>
              </a:r>
            </a:p>
          </p:txBody>
        </p:sp>
        <p:sp>
          <p:nvSpPr>
            <p:cNvPr name="TextBox 10" id="10"/>
            <p:cNvSpPr txBox="true"/>
            <p:nvPr/>
          </p:nvSpPr>
          <p:spPr>
            <a:xfrm rot="0">
              <a:off x="302562" y="839325"/>
              <a:ext cx="4808826" cy="1675298"/>
            </a:xfrm>
            <a:prstGeom prst="rect">
              <a:avLst/>
            </a:prstGeom>
          </p:spPr>
          <p:txBody>
            <a:bodyPr anchor="t" rtlCol="false" tIns="0" lIns="0" bIns="0" rIns="0">
              <a:spAutoFit/>
            </a:bodyPr>
            <a:lstStyle/>
            <a:p>
              <a:pPr algn="ctr">
                <a:lnSpc>
                  <a:spcPts val="2520"/>
                </a:lnSpc>
              </a:pPr>
              <a:r>
                <a:rPr lang="en-US" sz="1800" spc="36">
                  <a:solidFill>
                    <a:srgbClr val="202020"/>
                  </a:solidFill>
                  <a:latin typeface="Glacial Indifference"/>
                </a:rPr>
                <a:t>(</a:t>
              </a:r>
              <a:r>
                <a:rPr lang="en-US" sz="1800" spc="36">
                  <a:solidFill>
                    <a:srgbClr val="202020"/>
                  </a:solidFill>
                  <a:latin typeface="Glacial Indifference"/>
                </a:rPr>
                <a:t>corrispondente a 40 ore). </a:t>
              </a:r>
            </a:p>
            <a:p>
              <a:pPr algn="ctr">
                <a:lnSpc>
                  <a:spcPts val="2520"/>
                </a:lnSpc>
              </a:pPr>
              <a:r>
                <a:rPr lang="en-US" sz="1800" spc="36">
                  <a:solidFill>
                    <a:srgbClr val="202020"/>
                  </a:solidFill>
                  <a:latin typeface="Glacial Indifference"/>
                </a:rPr>
                <a:t>Si ottiene iscrivendosi a uno dei corsi previsti e accedendo alle sue lezioni entro il 30 giugno 2021.</a:t>
              </a:r>
            </a:p>
          </p:txBody>
        </p:sp>
      </p:grpSp>
      <p:grpSp>
        <p:nvGrpSpPr>
          <p:cNvPr name="Group 11" id="11"/>
          <p:cNvGrpSpPr/>
          <p:nvPr/>
        </p:nvGrpSpPr>
        <p:grpSpPr>
          <a:xfrm rot="0">
            <a:off x="6679977" y="2599793"/>
            <a:ext cx="4060462" cy="4757055"/>
            <a:chOff x="0" y="0"/>
            <a:chExt cx="5413949" cy="6342740"/>
          </a:xfrm>
        </p:grpSpPr>
        <p:sp>
          <p:nvSpPr>
            <p:cNvPr name="TextBox 12" id="12"/>
            <p:cNvSpPr txBox="true"/>
            <p:nvPr/>
          </p:nvSpPr>
          <p:spPr>
            <a:xfrm rot="0">
              <a:off x="0" y="38100"/>
              <a:ext cx="5413949" cy="913553"/>
            </a:xfrm>
            <a:prstGeom prst="rect">
              <a:avLst/>
            </a:prstGeom>
          </p:spPr>
          <p:txBody>
            <a:bodyPr anchor="t" rtlCol="false" tIns="0" lIns="0" bIns="0" rIns="0">
              <a:spAutoFit/>
            </a:bodyPr>
            <a:lstStyle/>
            <a:p>
              <a:pPr algn="ctr">
                <a:lnSpc>
                  <a:spcPts val="2600"/>
                </a:lnSpc>
              </a:pPr>
              <a:r>
                <a:rPr lang="en-US" sz="2600">
                  <a:solidFill>
                    <a:srgbClr val="202020"/>
                  </a:solidFill>
                  <a:latin typeface="Glacial Indifference Bold"/>
                </a:rPr>
                <a:t>Certificato di frequenza e partecipazione</a:t>
              </a:r>
            </a:p>
          </p:txBody>
        </p:sp>
        <p:sp>
          <p:nvSpPr>
            <p:cNvPr name="TextBox 13" id="13"/>
            <p:cNvSpPr txBox="true"/>
            <p:nvPr/>
          </p:nvSpPr>
          <p:spPr>
            <a:xfrm rot="0">
              <a:off x="302562" y="1271125"/>
              <a:ext cx="4808826" cy="5071615"/>
            </a:xfrm>
            <a:prstGeom prst="rect">
              <a:avLst/>
            </a:prstGeom>
          </p:spPr>
          <p:txBody>
            <a:bodyPr anchor="t" rtlCol="false" tIns="0" lIns="0" bIns="0" rIns="0">
              <a:spAutoFit/>
            </a:bodyPr>
            <a:lstStyle/>
            <a:p>
              <a:pPr algn="ctr">
                <a:lnSpc>
                  <a:spcPts val="2520"/>
                </a:lnSpc>
                <a:spcBef>
                  <a:spcPct val="0"/>
                </a:spcBef>
              </a:pPr>
              <a:r>
                <a:rPr lang="en-US" sz="1800" spc="36">
                  <a:solidFill>
                    <a:srgbClr val="202020"/>
                  </a:solidFill>
                  <a:latin typeface="Glacial Indifference"/>
                </a:rPr>
                <a:t>(corrispond</a:t>
              </a:r>
              <a:r>
                <a:rPr lang="en-US" sz="1800" spc="36" u="none">
                  <a:solidFill>
                    <a:srgbClr val="202020"/>
                  </a:solidFill>
                  <a:latin typeface="Glacial Indifference"/>
                </a:rPr>
                <a:t>ente a 80 ore). </a:t>
              </a:r>
            </a:p>
            <a:p>
              <a:pPr algn="ctr" marL="0" indent="0" lvl="1">
                <a:lnSpc>
                  <a:spcPts val="2520"/>
                </a:lnSpc>
                <a:spcBef>
                  <a:spcPct val="0"/>
                </a:spcBef>
              </a:pPr>
              <a:r>
                <a:rPr lang="en-US" sz="1800" spc="36" u="none">
                  <a:solidFill>
                    <a:srgbClr val="202020"/>
                  </a:solidFill>
                  <a:latin typeface="Glacial Indifference"/>
                </a:rPr>
                <a:t>Si ottiene alle condizioni indicate per il precedente livello e avendo dato anche prova di partecipazione attiva ai corsi con interventi nella discussione on line (con esempi di attività effettivamente svolte in classe o proposte di nuove attività) secondo le modalità che verranno stabilite e comunicate ai corsisti in ciascun corso.</a:t>
              </a:r>
            </a:p>
          </p:txBody>
        </p:sp>
      </p:grpSp>
      <p:grpSp>
        <p:nvGrpSpPr>
          <p:cNvPr name="Group 14" id="14"/>
          <p:cNvGrpSpPr/>
          <p:nvPr/>
        </p:nvGrpSpPr>
        <p:grpSpPr>
          <a:xfrm rot="0">
            <a:off x="12330742" y="2599793"/>
            <a:ext cx="5640703" cy="4757055"/>
            <a:chOff x="0" y="0"/>
            <a:chExt cx="7520938" cy="6342740"/>
          </a:xfrm>
        </p:grpSpPr>
        <p:sp>
          <p:nvSpPr>
            <p:cNvPr name="TextBox 15" id="15"/>
            <p:cNvSpPr txBox="true"/>
            <p:nvPr/>
          </p:nvSpPr>
          <p:spPr>
            <a:xfrm rot="0">
              <a:off x="0" y="38100"/>
              <a:ext cx="7520938" cy="913553"/>
            </a:xfrm>
            <a:prstGeom prst="rect">
              <a:avLst/>
            </a:prstGeom>
          </p:spPr>
          <p:txBody>
            <a:bodyPr anchor="t" rtlCol="false" tIns="0" lIns="0" bIns="0" rIns="0">
              <a:spAutoFit/>
            </a:bodyPr>
            <a:lstStyle/>
            <a:p>
              <a:pPr algn="ctr">
                <a:lnSpc>
                  <a:spcPts val="2600"/>
                </a:lnSpc>
              </a:pPr>
              <a:r>
                <a:rPr lang="en-US" sz="2600">
                  <a:solidFill>
                    <a:srgbClr val="202020"/>
                  </a:solidFill>
                  <a:latin typeface="Glacial Indifference Bold"/>
                </a:rPr>
                <a:t>Certificato di competenza in didattica laboratoriale</a:t>
              </a:r>
            </a:p>
          </p:txBody>
        </p:sp>
        <p:sp>
          <p:nvSpPr>
            <p:cNvPr name="TextBox 16" id="16"/>
            <p:cNvSpPr txBox="true"/>
            <p:nvPr/>
          </p:nvSpPr>
          <p:spPr>
            <a:xfrm rot="0">
              <a:off x="420312" y="1271125"/>
              <a:ext cx="6680313" cy="5071615"/>
            </a:xfrm>
            <a:prstGeom prst="rect">
              <a:avLst/>
            </a:prstGeom>
          </p:spPr>
          <p:txBody>
            <a:bodyPr anchor="t" rtlCol="false" tIns="0" lIns="0" bIns="0" rIns="0">
              <a:spAutoFit/>
            </a:bodyPr>
            <a:lstStyle/>
            <a:p>
              <a:pPr algn="ctr">
                <a:lnSpc>
                  <a:spcPts val="2520"/>
                </a:lnSpc>
                <a:spcBef>
                  <a:spcPct val="0"/>
                </a:spcBef>
              </a:pPr>
              <a:r>
                <a:rPr lang="en-US" sz="1800" spc="36">
                  <a:solidFill>
                    <a:srgbClr val="202020"/>
                  </a:solidFill>
                  <a:latin typeface="Glacial Indifference"/>
                </a:rPr>
                <a:t>(corrispondente </a:t>
              </a:r>
              <a:r>
                <a:rPr lang="en-US" sz="1800" spc="36" u="none">
                  <a:solidFill>
                    <a:srgbClr val="202020"/>
                  </a:solidFill>
                  <a:latin typeface="Glacial Indifference"/>
                </a:rPr>
                <a:t>a 120 ore). </a:t>
              </a:r>
            </a:p>
            <a:p>
              <a:pPr algn="ctr" marL="0" indent="0" lvl="1">
                <a:lnSpc>
                  <a:spcPts val="2520"/>
                </a:lnSpc>
                <a:spcBef>
                  <a:spcPct val="0"/>
                </a:spcBef>
              </a:pPr>
              <a:r>
                <a:rPr lang="en-US" sz="1800" spc="36" u="none">
                  <a:solidFill>
                    <a:srgbClr val="202020"/>
                  </a:solidFill>
                  <a:latin typeface="Glacial Indifference"/>
                </a:rPr>
                <a:t>Viene rilasciato ai corsisti che, avendo i requisiti per ottenere il certificato di frequenza e partecipazione, avranno proposto e realizzato dei laboratori di matematica per gli studenti della loro classe/scuola entro il 30 giugno 2021, in accordo con il docente e/o il tutor del Corso. I nomi dei corsisti che l'avranno ricevuto saranno inseriti nell'albo da cui verranno selezionati i tutor per i prossimi corsi MathUp, albo che sarà messo a disposizione degli Istituti scolastici che chiedono competenze in didattica laboratoriale</a:t>
              </a:r>
            </a:p>
          </p:txBody>
        </p:sp>
      </p:grpSp>
      <p:sp>
        <p:nvSpPr>
          <p:cNvPr name="TextBox 17" id="17"/>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18" id="18"/>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p>
        </p:txBody>
      </p:sp>
      <p:sp>
        <p:nvSpPr>
          <p:cNvPr name="TextBox 19" id="19"/>
          <p:cNvSpPr txBox="true"/>
          <p:nvPr/>
        </p:nvSpPr>
        <p:spPr>
          <a:xfrm rot="0">
            <a:off x="1184650" y="8259945"/>
            <a:ext cx="16230600" cy="1373505"/>
          </a:xfrm>
          <a:prstGeom prst="rect">
            <a:avLst/>
          </a:prstGeom>
        </p:spPr>
        <p:txBody>
          <a:bodyPr anchor="t" rtlCol="false" tIns="0" lIns="0" bIns="0" rIns="0">
            <a:spAutoFit/>
          </a:bodyPr>
          <a:lstStyle/>
          <a:p>
            <a:pPr algn="ctr" marL="0" indent="0" lvl="0">
              <a:lnSpc>
                <a:spcPts val="2730"/>
              </a:lnSpc>
            </a:pPr>
            <a:r>
              <a:rPr lang="en-US" sz="2100">
                <a:solidFill>
                  <a:srgbClr val="000000"/>
                </a:solidFill>
                <a:latin typeface="Glacial Indifference Italics"/>
              </a:rPr>
              <a:t>Mateinitaly srl è ente riconosciuto dal MIUR e accreditato per la formazione e aggiornamento del personale della scuola ai sensi della Direttiva n. 170/2016. I corsi MathUp sono quindi accreditati presso il MIUR (Ministero dell'Istruzione, Università e Ricerca) e ufficialmente riconosciuti come corsi di aggiornamento per i docenti. Su SOFIA è possibile trovare i tre livelli di formazione offerti; invitiamo chi voglia inserire i corsi sul suo profilo SOFIA a iscriversi anche tramite la piattaforma del MIUR.</a:t>
            </a:r>
          </a:p>
        </p:txBody>
      </p:sp>
      <p:pic>
        <p:nvPicPr>
          <p:cNvPr name="Picture 20" id="20"/>
          <p:cNvPicPr>
            <a:picLocks noChangeAspect="true"/>
          </p:cNvPicPr>
          <p:nvPr/>
        </p:nvPicPr>
        <p:blipFill>
          <a:blip r:embed="rId2"/>
          <a:srcRect l="0" t="0" r="0" b="0"/>
          <a:stretch>
            <a:fillRect/>
          </a:stretch>
        </p:blipFill>
        <p:spPr>
          <a:xfrm flipH="false" flipV="false" rot="0">
            <a:off x="7971309" y="487884"/>
            <a:ext cx="1172691" cy="94668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p:cSld>
    <p:bg>
      <p:bgPr>
        <a:solidFill>
          <a:srgbClr val="FFC0C0"/>
        </a:solidFill>
      </p:bgPr>
    </p:bg>
    <p:spTree>
      <p:nvGrpSpPr>
        <p:cNvPr id="1" name=""/>
        <p:cNvGrpSpPr/>
        <p:nvPr/>
      </p:nvGrpSpPr>
      <p:grpSpPr>
        <a:xfrm>
          <a:off x="0" y="0"/>
          <a:ext cx="0" cy="0"/>
          <a:chOff x="0" y="0"/>
          <a:chExt cx="0" cy="0"/>
        </a:xfrm>
      </p:grpSpPr>
      <p:grpSp>
        <p:nvGrpSpPr>
          <p:cNvPr name="Group 2" id="2"/>
          <p:cNvGrpSpPr/>
          <p:nvPr/>
        </p:nvGrpSpPr>
        <p:grpSpPr>
          <a:xfrm rot="0">
            <a:off x="10196920" y="2957921"/>
            <a:ext cx="6176874" cy="3982281"/>
            <a:chOff x="0" y="0"/>
            <a:chExt cx="8235833" cy="5309708"/>
          </a:xfrm>
        </p:grpSpPr>
        <p:sp>
          <p:nvSpPr>
            <p:cNvPr name="TextBox 3" id="3"/>
            <p:cNvSpPr txBox="true"/>
            <p:nvPr/>
          </p:nvSpPr>
          <p:spPr>
            <a:xfrm rot="0">
              <a:off x="0" y="1866103"/>
              <a:ext cx="8235833" cy="3443605"/>
            </a:xfrm>
            <a:prstGeom prst="rect">
              <a:avLst/>
            </a:prstGeom>
          </p:spPr>
          <p:txBody>
            <a:bodyPr anchor="t" rtlCol="false" tIns="0" lIns="0" bIns="0" rIns="0">
              <a:spAutoFit/>
            </a:bodyPr>
            <a:lstStyle/>
            <a:p>
              <a:pPr>
                <a:lnSpc>
                  <a:spcPts val="2940"/>
                </a:lnSpc>
              </a:pPr>
              <a:r>
                <a:rPr lang="en-US" sz="2100" spc="42">
                  <a:solidFill>
                    <a:srgbClr val="1D7151"/>
                  </a:solidFill>
                  <a:latin typeface="Glacial Indifference"/>
                </a:rPr>
                <a:t>Le iscrizioni sono aperte. È possibile anche iscriversi in gruppo, pagare con  Carta del Docente  e molto altro.</a:t>
              </a:r>
            </a:p>
            <a:p>
              <a:pPr marL="0" indent="0" lvl="1">
                <a:lnSpc>
                  <a:spcPts val="2940"/>
                </a:lnSpc>
                <a:spcBef>
                  <a:spcPct val="0"/>
                </a:spcBef>
              </a:pPr>
            </a:p>
            <a:p>
              <a:pPr marL="0" indent="0" lvl="1">
                <a:lnSpc>
                  <a:spcPts val="2940"/>
                </a:lnSpc>
                <a:spcBef>
                  <a:spcPct val="0"/>
                </a:spcBef>
              </a:pPr>
              <a:r>
                <a:rPr lang="en-US" sz="2100" spc="42" u="none">
                  <a:solidFill>
                    <a:srgbClr val="1D7151"/>
                  </a:solidFill>
                  <a:latin typeface="Glacial Indifference Bold"/>
                </a:rPr>
                <a:t>Trovate tutte le informazioni sulle iscrizioni e sulle relative quote sul nostro sito http://www.mateinitaly.it/mathup/index.html</a:t>
              </a:r>
            </a:p>
          </p:txBody>
        </p:sp>
        <p:sp>
          <p:nvSpPr>
            <p:cNvPr name="TextBox 4" id="4"/>
            <p:cNvSpPr txBox="true"/>
            <p:nvPr/>
          </p:nvSpPr>
          <p:spPr>
            <a:xfrm rot="0">
              <a:off x="0" y="57150"/>
              <a:ext cx="8235833" cy="1232323"/>
            </a:xfrm>
            <a:prstGeom prst="rect">
              <a:avLst/>
            </a:prstGeom>
          </p:spPr>
          <p:txBody>
            <a:bodyPr anchor="t" rtlCol="false" tIns="0" lIns="0" bIns="0" rIns="0">
              <a:spAutoFit/>
            </a:bodyPr>
            <a:lstStyle/>
            <a:p>
              <a:pPr>
                <a:lnSpc>
                  <a:spcPts val="7040"/>
                </a:lnSpc>
              </a:pPr>
              <a:r>
                <a:rPr lang="en-US" sz="6400">
                  <a:solidFill>
                    <a:srgbClr val="1D7151"/>
                  </a:solidFill>
                  <a:latin typeface="League Spartan Bold"/>
                </a:rPr>
                <a:t>Le iscrizioni</a:t>
              </a:r>
            </a:p>
          </p:txBody>
        </p:sp>
      </p:grpSp>
      <p:sp>
        <p:nvSpPr>
          <p:cNvPr name="TextBox 5" id="5"/>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1D7151"/>
                </a:solidFill>
                <a:latin typeface="Glacial Indifference Bold"/>
              </a:rPr>
              <a:t>MATHUP</a:t>
            </a:r>
          </a:p>
        </p:txBody>
      </p:sp>
      <p:sp>
        <p:nvSpPr>
          <p:cNvPr name="TextBox 6" id="6"/>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1D7151"/>
                </a:solidFill>
                <a:latin typeface="Glacial Indifference"/>
              </a:rPr>
              <a:t>I NUOVI CORSI 2020/2021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444174" y="6740535"/>
            <a:ext cx="20105192" cy="5035531"/>
            <a:chOff x="0" y="0"/>
            <a:chExt cx="26806923" cy="6714041"/>
          </a:xfrm>
        </p:grpSpPr>
        <p:pic>
          <p:nvPicPr>
            <p:cNvPr name="Picture 3" id="3"/>
            <p:cNvPicPr>
              <a:picLocks noChangeAspect="true"/>
            </p:cNvPicPr>
            <p:nvPr/>
          </p:nvPicPr>
          <p:blipFill>
            <a:blip r:embed="rId2">
              <a:alphaModFix amt="9999"/>
            </a:blip>
            <a:srcRect l="0" t="0" r="0" b="0"/>
            <a:stretch>
              <a:fillRect/>
            </a:stretch>
          </p:blipFill>
          <p:spPr>
            <a:xfrm flipH="false" flipV="false" rot="-5400000">
              <a:off x="0" y="0"/>
              <a:ext cx="6714041" cy="6714041"/>
            </a:xfrm>
            <a:prstGeom prst="rect">
              <a:avLst/>
            </a:prstGeom>
          </p:spPr>
        </p:pic>
        <p:pic>
          <p:nvPicPr>
            <p:cNvPr name="Picture 4" id="4"/>
            <p:cNvPicPr>
              <a:picLocks noChangeAspect="true"/>
            </p:cNvPicPr>
            <p:nvPr/>
          </p:nvPicPr>
          <p:blipFill>
            <a:blip r:embed="rId2">
              <a:alphaModFix amt="9999"/>
            </a:blip>
            <a:srcRect l="0" t="0" r="0" b="0"/>
            <a:stretch>
              <a:fillRect/>
            </a:stretch>
          </p:blipFill>
          <p:spPr>
            <a:xfrm flipH="false" flipV="false" rot="-5400000">
              <a:off x="6695486" y="0"/>
              <a:ext cx="6714041" cy="6714041"/>
            </a:xfrm>
            <a:prstGeom prst="rect">
              <a:avLst/>
            </a:prstGeom>
          </p:spPr>
        </p:pic>
        <p:pic>
          <p:nvPicPr>
            <p:cNvPr name="Picture 5" id="5"/>
            <p:cNvPicPr>
              <a:picLocks noChangeAspect="true"/>
            </p:cNvPicPr>
            <p:nvPr/>
          </p:nvPicPr>
          <p:blipFill>
            <a:blip r:embed="rId2">
              <a:alphaModFix amt="9999"/>
            </a:blip>
            <a:srcRect l="0" t="0" r="0" b="0"/>
            <a:stretch>
              <a:fillRect/>
            </a:stretch>
          </p:blipFill>
          <p:spPr>
            <a:xfrm flipH="false" flipV="false" rot="-5400000">
              <a:off x="13391037" y="0"/>
              <a:ext cx="6714041" cy="6714041"/>
            </a:xfrm>
            <a:prstGeom prst="rect">
              <a:avLst/>
            </a:prstGeom>
          </p:spPr>
        </p:pic>
        <p:pic>
          <p:nvPicPr>
            <p:cNvPr name="Picture 6" id="6"/>
            <p:cNvPicPr>
              <a:picLocks noChangeAspect="true"/>
            </p:cNvPicPr>
            <p:nvPr/>
          </p:nvPicPr>
          <p:blipFill>
            <a:blip r:embed="rId2">
              <a:alphaModFix amt="9999"/>
            </a:blip>
            <a:srcRect l="0" t="0" r="0" b="0"/>
            <a:stretch>
              <a:fillRect/>
            </a:stretch>
          </p:blipFill>
          <p:spPr>
            <a:xfrm flipH="false" flipV="false" rot="-5400000">
              <a:off x="20092882" y="0"/>
              <a:ext cx="6714041" cy="6714041"/>
            </a:xfrm>
            <a:prstGeom prst="rect">
              <a:avLst/>
            </a:prstGeom>
          </p:spPr>
        </p:pic>
      </p:grpSp>
      <p:grpSp>
        <p:nvGrpSpPr>
          <p:cNvPr name="Group 7" id="7"/>
          <p:cNvGrpSpPr/>
          <p:nvPr/>
        </p:nvGrpSpPr>
        <p:grpSpPr>
          <a:xfrm rot="0">
            <a:off x="3821819" y="2241398"/>
            <a:ext cx="9807763" cy="1391285"/>
            <a:chOff x="0" y="0"/>
            <a:chExt cx="13077017" cy="1855047"/>
          </a:xfrm>
        </p:grpSpPr>
        <p:sp>
          <p:nvSpPr>
            <p:cNvPr name="TextBox 8" id="8"/>
            <p:cNvSpPr txBox="true"/>
            <p:nvPr/>
          </p:nvSpPr>
          <p:spPr>
            <a:xfrm rot="0">
              <a:off x="0" y="1383242"/>
              <a:ext cx="13077017" cy="471805"/>
            </a:xfrm>
            <a:prstGeom prst="rect">
              <a:avLst/>
            </a:prstGeom>
          </p:spPr>
          <p:txBody>
            <a:bodyPr anchor="t" rtlCol="false" tIns="0" lIns="0" bIns="0" rIns="0">
              <a:spAutoFit/>
            </a:bodyPr>
            <a:lstStyle/>
            <a:p>
              <a:pPr algn="ctr" marL="0" indent="0" lvl="1">
                <a:lnSpc>
                  <a:spcPts val="2940"/>
                </a:lnSpc>
                <a:spcBef>
                  <a:spcPct val="0"/>
                </a:spcBef>
              </a:pPr>
            </a:p>
          </p:txBody>
        </p:sp>
        <p:sp>
          <p:nvSpPr>
            <p:cNvPr name="TextBox 9" id="9"/>
            <p:cNvSpPr txBox="true"/>
            <p:nvPr/>
          </p:nvSpPr>
          <p:spPr>
            <a:xfrm rot="0">
              <a:off x="0" y="57150"/>
              <a:ext cx="13077017" cy="1232323"/>
            </a:xfrm>
            <a:prstGeom prst="rect">
              <a:avLst/>
            </a:prstGeom>
          </p:spPr>
          <p:txBody>
            <a:bodyPr anchor="t" rtlCol="false" tIns="0" lIns="0" bIns="0" rIns="0">
              <a:spAutoFit/>
            </a:bodyPr>
            <a:lstStyle/>
            <a:p>
              <a:pPr algn="ctr">
                <a:lnSpc>
                  <a:spcPts val="7040"/>
                </a:lnSpc>
              </a:pPr>
              <a:r>
                <a:rPr lang="en-US" sz="6400">
                  <a:solidFill>
                    <a:srgbClr val="202020"/>
                  </a:solidFill>
                  <a:latin typeface="League Spartan Bold"/>
                </a:rPr>
                <a:t>Per informazioni</a:t>
              </a:r>
            </a:p>
          </p:txBody>
        </p:sp>
      </p:grpSp>
      <p:grpSp>
        <p:nvGrpSpPr>
          <p:cNvPr name="Group 10" id="10"/>
          <p:cNvGrpSpPr/>
          <p:nvPr/>
        </p:nvGrpSpPr>
        <p:grpSpPr>
          <a:xfrm rot="0">
            <a:off x="1530682" y="4915862"/>
            <a:ext cx="7331263" cy="4342438"/>
            <a:chOff x="0" y="0"/>
            <a:chExt cx="1228195" cy="727482"/>
          </a:xfrm>
        </p:grpSpPr>
        <p:sp>
          <p:nvSpPr>
            <p:cNvPr name="Freeform 11" id="11"/>
            <p:cNvSpPr/>
            <p:nvPr/>
          </p:nvSpPr>
          <p:spPr>
            <a:xfrm>
              <a:off x="0" y="0"/>
              <a:ext cx="1228195" cy="727482"/>
            </a:xfrm>
            <a:custGeom>
              <a:avLst/>
              <a:gdLst/>
              <a:ahLst/>
              <a:cxnLst/>
              <a:rect r="r" b="b" t="t" l="l"/>
              <a:pathLst>
                <a:path h="727482" w="1228195">
                  <a:moveTo>
                    <a:pt x="0" y="0"/>
                  </a:moveTo>
                  <a:lnTo>
                    <a:pt x="1228195" y="0"/>
                  </a:lnTo>
                  <a:lnTo>
                    <a:pt x="1228195" y="727482"/>
                  </a:lnTo>
                  <a:lnTo>
                    <a:pt x="0" y="727482"/>
                  </a:lnTo>
                  <a:close/>
                </a:path>
              </a:pathLst>
            </a:custGeom>
            <a:solidFill>
              <a:srgbClr val="FFC0C0"/>
            </a:solidFill>
          </p:spPr>
        </p:sp>
      </p:grpSp>
      <p:grpSp>
        <p:nvGrpSpPr>
          <p:cNvPr name="Group 12" id="12"/>
          <p:cNvGrpSpPr/>
          <p:nvPr/>
        </p:nvGrpSpPr>
        <p:grpSpPr>
          <a:xfrm rot="0">
            <a:off x="9426055" y="4915862"/>
            <a:ext cx="7331263" cy="4342438"/>
            <a:chOff x="0" y="0"/>
            <a:chExt cx="1228195" cy="727482"/>
          </a:xfrm>
        </p:grpSpPr>
        <p:sp>
          <p:nvSpPr>
            <p:cNvPr name="Freeform 13" id="13"/>
            <p:cNvSpPr/>
            <p:nvPr/>
          </p:nvSpPr>
          <p:spPr>
            <a:xfrm>
              <a:off x="0" y="0"/>
              <a:ext cx="1228195" cy="727482"/>
            </a:xfrm>
            <a:custGeom>
              <a:avLst/>
              <a:gdLst/>
              <a:ahLst/>
              <a:cxnLst/>
              <a:rect r="r" b="b" t="t" l="l"/>
              <a:pathLst>
                <a:path h="727482" w="1228195">
                  <a:moveTo>
                    <a:pt x="0" y="0"/>
                  </a:moveTo>
                  <a:lnTo>
                    <a:pt x="1228195" y="0"/>
                  </a:lnTo>
                  <a:lnTo>
                    <a:pt x="1228195" y="727482"/>
                  </a:lnTo>
                  <a:lnTo>
                    <a:pt x="0" y="727482"/>
                  </a:lnTo>
                  <a:close/>
                </a:path>
              </a:pathLst>
            </a:custGeom>
            <a:solidFill>
              <a:srgbClr val="FFC0C0"/>
            </a:solidFill>
          </p:spPr>
        </p:sp>
      </p:grpSp>
      <p:sp>
        <p:nvSpPr>
          <p:cNvPr name="TextBox 14" id="14"/>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MATHEMATICS CLASS</a:t>
            </a:r>
          </a:p>
        </p:txBody>
      </p:sp>
      <p:sp>
        <p:nvSpPr>
          <p:cNvPr name="TextBox 15" id="15"/>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u="none">
                <a:solidFill>
                  <a:srgbClr val="202020"/>
                </a:solidFill>
                <a:latin typeface="Glacial Indifference"/>
              </a:rPr>
              <a:t>EAST CORDALE SCHOOL</a:t>
            </a:r>
          </a:p>
        </p:txBody>
      </p:sp>
      <p:grpSp>
        <p:nvGrpSpPr>
          <p:cNvPr name="Group 16" id="16"/>
          <p:cNvGrpSpPr/>
          <p:nvPr/>
        </p:nvGrpSpPr>
        <p:grpSpPr>
          <a:xfrm rot="0">
            <a:off x="2164244" y="5547197"/>
            <a:ext cx="6161738" cy="3079768"/>
            <a:chOff x="0" y="0"/>
            <a:chExt cx="8215650" cy="4106357"/>
          </a:xfrm>
        </p:grpSpPr>
        <p:sp>
          <p:nvSpPr>
            <p:cNvPr name="TextBox 17" id="17"/>
            <p:cNvSpPr txBox="true"/>
            <p:nvPr/>
          </p:nvSpPr>
          <p:spPr>
            <a:xfrm rot="0">
              <a:off x="0" y="3075752"/>
              <a:ext cx="8215650" cy="1030605"/>
            </a:xfrm>
            <a:prstGeom prst="rect">
              <a:avLst/>
            </a:prstGeom>
          </p:spPr>
          <p:txBody>
            <a:bodyPr anchor="t" rtlCol="false" tIns="0" lIns="0" bIns="0" rIns="0">
              <a:spAutoFit/>
            </a:bodyPr>
            <a:lstStyle/>
            <a:p>
              <a:pPr algn="ctr">
                <a:lnSpc>
                  <a:spcPts val="2940"/>
                </a:lnSpc>
              </a:pPr>
              <a:r>
                <a:rPr lang="en-US" sz="2100" spc="42">
                  <a:solidFill>
                    <a:srgbClr val="202020"/>
                  </a:solidFill>
                  <a:latin typeface="Glacial Indifference"/>
                </a:rPr>
                <a:t>Scriveteci all'indirizzo </a:t>
              </a:r>
            </a:p>
            <a:p>
              <a:pPr algn="ctr">
                <a:lnSpc>
                  <a:spcPts val="3359"/>
                </a:lnSpc>
              </a:pPr>
              <a:r>
                <a:rPr lang="en-US" sz="2400" spc="48">
                  <a:solidFill>
                    <a:srgbClr val="DC3C4D"/>
                  </a:solidFill>
                  <a:latin typeface="Glacial Indifference Bold"/>
                </a:rPr>
                <a:t>corsi@mathup.it</a:t>
              </a:r>
            </a:p>
          </p:txBody>
        </p:sp>
        <p:sp>
          <p:nvSpPr>
            <p:cNvPr name="TextBox 18" id="18"/>
            <p:cNvSpPr txBox="true"/>
            <p:nvPr/>
          </p:nvSpPr>
          <p:spPr>
            <a:xfrm rot="0">
              <a:off x="0" y="1882157"/>
              <a:ext cx="8215650" cy="481753"/>
            </a:xfrm>
            <a:prstGeom prst="rect">
              <a:avLst/>
            </a:prstGeom>
          </p:spPr>
          <p:txBody>
            <a:bodyPr anchor="t" rtlCol="false" tIns="0" lIns="0" bIns="0" rIns="0">
              <a:spAutoFit/>
            </a:bodyPr>
            <a:lstStyle/>
            <a:p>
              <a:pPr algn="ctr">
                <a:lnSpc>
                  <a:spcPts val="2600"/>
                </a:lnSpc>
              </a:pPr>
              <a:r>
                <a:rPr lang="en-US" sz="2600">
                  <a:solidFill>
                    <a:srgbClr val="DC3C4D"/>
                  </a:solidFill>
                  <a:latin typeface="Glacial Indifference Bold"/>
                </a:rPr>
                <a:t>MAIL</a:t>
              </a:r>
            </a:p>
          </p:txBody>
        </p:sp>
        <p:pic>
          <p:nvPicPr>
            <p:cNvPr name="Picture 19" id="19"/>
            <p:cNvPicPr>
              <a:picLocks noChangeAspect="true"/>
            </p:cNvPicPr>
            <p:nvPr/>
          </p:nvPicPr>
          <p:blipFill>
            <a:blip r:embed="rId3"/>
            <a:srcRect l="0" t="0" r="0" b="0"/>
            <a:stretch>
              <a:fillRect/>
            </a:stretch>
          </p:blipFill>
          <p:spPr>
            <a:xfrm flipH="false" flipV="false" rot="0">
              <a:off x="3445753" y="0"/>
              <a:ext cx="1324144" cy="1290439"/>
            </a:xfrm>
            <a:prstGeom prst="rect">
              <a:avLst/>
            </a:prstGeom>
          </p:spPr>
        </p:pic>
      </p:grpSp>
      <p:grpSp>
        <p:nvGrpSpPr>
          <p:cNvPr name="Group 20" id="20"/>
          <p:cNvGrpSpPr/>
          <p:nvPr/>
        </p:nvGrpSpPr>
        <p:grpSpPr>
          <a:xfrm rot="0">
            <a:off x="10010818" y="6740535"/>
            <a:ext cx="6161738" cy="2392050"/>
            <a:chOff x="0" y="0"/>
            <a:chExt cx="8215650" cy="3189400"/>
          </a:xfrm>
        </p:grpSpPr>
        <p:sp>
          <p:nvSpPr>
            <p:cNvPr name="TextBox 21" id="21"/>
            <p:cNvSpPr txBox="true"/>
            <p:nvPr/>
          </p:nvSpPr>
          <p:spPr>
            <a:xfrm rot="0">
              <a:off x="0" y="1231695"/>
              <a:ext cx="8215650" cy="1957705"/>
            </a:xfrm>
            <a:prstGeom prst="rect">
              <a:avLst/>
            </a:prstGeom>
          </p:spPr>
          <p:txBody>
            <a:bodyPr anchor="t" rtlCol="false" tIns="0" lIns="0" bIns="0" rIns="0">
              <a:spAutoFit/>
            </a:bodyPr>
            <a:lstStyle/>
            <a:p>
              <a:pPr algn="ctr">
                <a:lnSpc>
                  <a:spcPts val="2940"/>
                </a:lnSpc>
              </a:pPr>
              <a:r>
                <a:rPr lang="en-US" sz="2100" spc="42">
                  <a:solidFill>
                    <a:srgbClr val="202020"/>
                  </a:solidFill>
                  <a:latin typeface="Glacial Indifference"/>
                </a:rPr>
                <a:t>Potete ch</a:t>
              </a:r>
              <a:r>
                <a:rPr lang="en-US" sz="2100" spc="42">
                  <a:solidFill>
                    <a:srgbClr val="202020"/>
                  </a:solidFill>
                  <a:latin typeface="Glacial Indifference"/>
                </a:rPr>
                <a:t>iamare il numero </a:t>
              </a:r>
              <a:r>
                <a:rPr lang="en-US" sz="2100" spc="42">
                  <a:solidFill>
                    <a:srgbClr val="DC3C4D"/>
                  </a:solidFill>
                  <a:latin typeface="Glacial Indifference Bold"/>
                </a:rPr>
                <a:t>324 58 76 891 </a:t>
              </a:r>
              <a:r>
                <a:rPr lang="en-US" sz="2100" spc="42">
                  <a:solidFill>
                    <a:srgbClr val="202020"/>
                  </a:solidFill>
                  <a:latin typeface="Glacial Indifference"/>
                </a:rPr>
                <a:t>nei seguenti orari:</a:t>
              </a:r>
            </a:p>
            <a:p>
              <a:pPr algn="ctr">
                <a:lnSpc>
                  <a:spcPts val="2940"/>
                </a:lnSpc>
              </a:pPr>
              <a:r>
                <a:rPr lang="en-US" sz="2100" spc="42">
                  <a:solidFill>
                    <a:srgbClr val="202020"/>
                  </a:solidFill>
                  <a:latin typeface="Glacial Indifference"/>
                </a:rPr>
                <a:t>- lunedì, mercoledì, venerdì ore 11.00-14.00</a:t>
              </a:r>
            </a:p>
            <a:p>
              <a:pPr algn="ctr">
                <a:lnSpc>
                  <a:spcPts val="2940"/>
                </a:lnSpc>
              </a:pPr>
              <a:r>
                <a:rPr lang="en-US" sz="2100" spc="42">
                  <a:solidFill>
                    <a:srgbClr val="202020"/>
                  </a:solidFill>
                  <a:latin typeface="Glacial Indifference"/>
                </a:rPr>
                <a:t>- martedì, mercoledì ore 15.00-18.00</a:t>
              </a:r>
            </a:p>
          </p:txBody>
        </p:sp>
        <p:sp>
          <p:nvSpPr>
            <p:cNvPr name="TextBox 22" id="22"/>
            <p:cNvSpPr txBox="true"/>
            <p:nvPr/>
          </p:nvSpPr>
          <p:spPr>
            <a:xfrm rot="0">
              <a:off x="0" y="38100"/>
              <a:ext cx="8215650" cy="481753"/>
            </a:xfrm>
            <a:prstGeom prst="rect">
              <a:avLst/>
            </a:prstGeom>
          </p:spPr>
          <p:txBody>
            <a:bodyPr anchor="t" rtlCol="false" tIns="0" lIns="0" bIns="0" rIns="0">
              <a:spAutoFit/>
            </a:bodyPr>
            <a:lstStyle/>
            <a:p>
              <a:pPr algn="ctr">
                <a:lnSpc>
                  <a:spcPts val="2600"/>
                </a:lnSpc>
              </a:pPr>
              <a:r>
                <a:rPr lang="en-US" sz="2600">
                  <a:solidFill>
                    <a:srgbClr val="DC3C4D"/>
                  </a:solidFill>
                  <a:latin typeface="Glacial Indifference Bold"/>
                </a:rPr>
                <a:t>TELEFONO</a:t>
              </a:r>
            </a:p>
          </p:txBody>
        </p:sp>
      </p:grpSp>
      <p:pic>
        <p:nvPicPr>
          <p:cNvPr name="Picture 23" id="23"/>
          <p:cNvPicPr>
            <a:picLocks noChangeAspect="true"/>
          </p:cNvPicPr>
          <p:nvPr/>
        </p:nvPicPr>
        <p:blipFill>
          <a:blip r:embed="rId4"/>
          <a:srcRect l="0" t="0" r="0" b="0"/>
          <a:stretch>
            <a:fillRect/>
          </a:stretch>
        </p:blipFill>
        <p:spPr>
          <a:xfrm flipH="false" flipV="false" rot="0">
            <a:off x="12740493" y="5547197"/>
            <a:ext cx="604790" cy="1049321"/>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p:cSld>
    <p:bg>
      <p:bgPr>
        <a:solidFill>
          <a:srgbClr val="FDBE14"/>
        </a:solidFill>
      </p:bgPr>
    </p:bg>
    <p:spTree>
      <p:nvGrpSpPr>
        <p:cNvPr id="1" name=""/>
        <p:cNvGrpSpPr/>
        <p:nvPr/>
      </p:nvGrpSpPr>
      <p:grpSpPr>
        <a:xfrm>
          <a:off x="0" y="0"/>
          <a:ext cx="0" cy="0"/>
          <a:chOff x="0" y="0"/>
          <a:chExt cx="0" cy="0"/>
        </a:xfrm>
      </p:grpSpPr>
      <p:grpSp>
        <p:nvGrpSpPr>
          <p:cNvPr name="Group 2" id="2"/>
          <p:cNvGrpSpPr/>
          <p:nvPr/>
        </p:nvGrpSpPr>
        <p:grpSpPr>
          <a:xfrm rot="0">
            <a:off x="2775921" y="3910068"/>
            <a:ext cx="12736158" cy="2466865"/>
            <a:chOff x="0" y="0"/>
            <a:chExt cx="16981544" cy="3289153"/>
          </a:xfrm>
        </p:grpSpPr>
        <p:sp>
          <p:nvSpPr>
            <p:cNvPr name="TextBox 3" id="3"/>
            <p:cNvSpPr txBox="true"/>
            <p:nvPr/>
          </p:nvSpPr>
          <p:spPr>
            <a:xfrm rot="0">
              <a:off x="0" y="95250"/>
              <a:ext cx="16981544" cy="2011257"/>
            </a:xfrm>
            <a:prstGeom prst="rect">
              <a:avLst/>
            </a:prstGeom>
          </p:spPr>
          <p:txBody>
            <a:bodyPr anchor="t" rtlCol="false" tIns="0" lIns="0" bIns="0" rIns="0">
              <a:spAutoFit/>
            </a:bodyPr>
            <a:lstStyle/>
            <a:p>
              <a:pPr algn="ctr">
                <a:lnSpc>
                  <a:spcPts val="11440"/>
                </a:lnSpc>
              </a:pPr>
              <a:r>
                <a:rPr lang="en-US" sz="10400">
                  <a:solidFill>
                    <a:srgbClr val="DC3C4D"/>
                  </a:solidFill>
                  <a:latin typeface="League Spartan Bold"/>
                </a:rPr>
                <a:t>Vi aspettiamo!</a:t>
              </a:r>
            </a:p>
          </p:txBody>
        </p:sp>
        <p:sp>
          <p:nvSpPr>
            <p:cNvPr name="TextBox 4" id="4"/>
            <p:cNvSpPr txBox="true"/>
            <p:nvPr/>
          </p:nvSpPr>
          <p:spPr>
            <a:xfrm rot="0">
              <a:off x="31333" y="2616265"/>
              <a:ext cx="16918877" cy="672888"/>
            </a:xfrm>
            <a:prstGeom prst="rect">
              <a:avLst/>
            </a:prstGeom>
          </p:spPr>
          <p:txBody>
            <a:bodyPr anchor="t" rtlCol="false" tIns="0" lIns="0" bIns="0" rIns="0">
              <a:spAutoFit/>
            </a:bodyPr>
            <a:lstStyle/>
            <a:p>
              <a:pPr algn="ctr">
                <a:lnSpc>
                  <a:spcPts val="4160"/>
                </a:lnSpc>
              </a:pPr>
            </a:p>
          </p:txBody>
        </p:sp>
      </p:grpSp>
      <p:sp>
        <p:nvSpPr>
          <p:cNvPr name="TextBox 5" id="5"/>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DC3C4D"/>
                </a:solidFill>
                <a:latin typeface="Glacial Indifference Bold"/>
              </a:rPr>
              <a:t>MATHUP</a:t>
            </a:r>
          </a:p>
        </p:txBody>
      </p:sp>
      <p:sp>
        <p:nvSpPr>
          <p:cNvPr name="TextBox 6" id="6"/>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DC3C4D"/>
                </a:solidFill>
                <a:latin typeface="Glacial Indifference"/>
              </a:rPr>
              <a:t>I NUOVI CORSI 2020/2021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028700" y="424689"/>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3" id="3"/>
          <p:cNvSpPr txBox="true"/>
          <p:nvPr/>
        </p:nvSpPr>
        <p:spPr>
          <a:xfrm rot="0">
            <a:off x="13042888" y="424689"/>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p>
        </p:txBody>
      </p:sp>
      <p:grpSp>
        <p:nvGrpSpPr>
          <p:cNvPr name="Group 4" id="4"/>
          <p:cNvGrpSpPr/>
          <p:nvPr/>
        </p:nvGrpSpPr>
        <p:grpSpPr>
          <a:xfrm rot="0">
            <a:off x="1121655" y="1028700"/>
            <a:ext cx="7172765" cy="9479443"/>
            <a:chOff x="0" y="0"/>
            <a:chExt cx="9563687" cy="12639257"/>
          </a:xfrm>
        </p:grpSpPr>
        <p:sp>
          <p:nvSpPr>
            <p:cNvPr name="TextBox 5" id="5"/>
            <p:cNvSpPr txBox="true"/>
            <p:nvPr/>
          </p:nvSpPr>
          <p:spPr>
            <a:xfrm rot="0">
              <a:off x="0" y="12226243"/>
              <a:ext cx="7623367" cy="413014"/>
            </a:xfrm>
            <a:prstGeom prst="rect">
              <a:avLst/>
            </a:prstGeom>
          </p:spPr>
          <p:txBody>
            <a:bodyPr anchor="t" rtlCol="false" tIns="0" lIns="0" bIns="0" rIns="0">
              <a:spAutoFit/>
            </a:bodyPr>
            <a:lstStyle/>
            <a:p>
              <a:pPr>
                <a:lnSpc>
                  <a:spcPts val="2598"/>
                </a:lnSpc>
              </a:pPr>
            </a:p>
          </p:txBody>
        </p:sp>
        <p:sp>
          <p:nvSpPr>
            <p:cNvPr name="TextBox 6" id="6"/>
            <p:cNvSpPr txBox="true"/>
            <p:nvPr/>
          </p:nvSpPr>
          <p:spPr>
            <a:xfrm rot="0">
              <a:off x="0" y="47625"/>
              <a:ext cx="9563687" cy="3179932"/>
            </a:xfrm>
            <a:prstGeom prst="rect">
              <a:avLst/>
            </a:prstGeom>
          </p:spPr>
          <p:txBody>
            <a:bodyPr anchor="t" rtlCol="false" tIns="0" lIns="0" bIns="0" rIns="0">
              <a:spAutoFit/>
            </a:bodyPr>
            <a:lstStyle/>
            <a:p>
              <a:pPr>
                <a:lnSpc>
                  <a:spcPts val="6222"/>
                </a:lnSpc>
              </a:pPr>
              <a:r>
                <a:rPr lang="en-US" sz="5656">
                  <a:solidFill>
                    <a:srgbClr val="202020"/>
                  </a:solidFill>
                  <a:latin typeface="League Spartan Bold"/>
                </a:rPr>
                <a:t>Insegnando si impara</a:t>
              </a:r>
            </a:p>
            <a:p>
              <a:pPr>
                <a:lnSpc>
                  <a:spcPts val="6222"/>
                </a:lnSpc>
              </a:pPr>
            </a:p>
          </p:txBody>
        </p:sp>
        <p:sp>
          <p:nvSpPr>
            <p:cNvPr name="TextBox 7" id="7"/>
            <p:cNvSpPr txBox="true"/>
            <p:nvPr/>
          </p:nvSpPr>
          <p:spPr>
            <a:xfrm rot="0">
              <a:off x="0" y="3401132"/>
              <a:ext cx="8602642" cy="8006546"/>
            </a:xfrm>
            <a:prstGeom prst="rect">
              <a:avLst/>
            </a:prstGeom>
          </p:spPr>
          <p:txBody>
            <a:bodyPr anchor="t" rtlCol="false" tIns="0" lIns="0" bIns="0" rIns="0">
              <a:spAutoFit/>
            </a:bodyPr>
            <a:lstStyle/>
            <a:p>
              <a:pPr marL="610640" indent="-305320" lvl="1">
                <a:lnSpc>
                  <a:spcPts val="3676"/>
                </a:lnSpc>
                <a:buFont typeface="Arial"/>
                <a:buChar char="•"/>
              </a:pPr>
              <a:r>
                <a:rPr lang="en-US" sz="2828">
                  <a:solidFill>
                    <a:srgbClr val="202020"/>
                  </a:solidFill>
                  <a:latin typeface="Glacial Indifference"/>
                </a:rPr>
                <a:t>I corsi MathUp sono corsi di formazione e aggiornamento per gli insegnanti di matematica di ogni ordine di scuola. </a:t>
              </a:r>
            </a:p>
            <a:p>
              <a:pPr marL="610640" indent="-305320" lvl="1">
                <a:lnSpc>
                  <a:spcPts val="3676"/>
                </a:lnSpc>
                <a:buFont typeface="Arial"/>
                <a:buChar char="•"/>
              </a:pPr>
              <a:r>
                <a:rPr lang="en-US" sz="2828">
                  <a:solidFill>
                    <a:srgbClr val="202020"/>
                  </a:solidFill>
                  <a:latin typeface="Glacial Indifference"/>
                </a:rPr>
                <a:t>Sono </a:t>
              </a:r>
              <a:r>
                <a:rPr lang="en-US" sz="2828">
                  <a:solidFill>
                    <a:srgbClr val="202020"/>
                  </a:solidFill>
                  <a:latin typeface="Glacial Indifference"/>
                </a:rPr>
                <a:t>corsi dove si parla di matematica, quella che si insegna in classe, con qualche curiosità e "incursione" nei suoi dintorni. </a:t>
              </a:r>
            </a:p>
            <a:p>
              <a:pPr marL="610640" indent="-305320" lvl="1">
                <a:lnSpc>
                  <a:spcPts val="3676"/>
                </a:lnSpc>
                <a:buFont typeface="Arial"/>
                <a:buChar char="•"/>
              </a:pPr>
              <a:r>
                <a:rPr lang="en-US" sz="2828">
                  <a:solidFill>
                    <a:srgbClr val="202020"/>
                  </a:solidFill>
                  <a:latin typeface="Glacial Indifference"/>
                </a:rPr>
                <a:t>Corsi dove si affrontano anche questioni pedagogiche correlate però agli argomenti matematici su cui si sta lavorando. </a:t>
              </a:r>
            </a:p>
            <a:p>
              <a:pPr>
                <a:lnSpc>
                  <a:spcPts val="3676"/>
                </a:lnSpc>
              </a:pPr>
            </a:p>
          </p:txBody>
        </p:sp>
      </p:grpSp>
      <p:pic>
        <p:nvPicPr>
          <p:cNvPr name="Picture 8" id="8"/>
          <p:cNvPicPr>
            <a:picLocks noChangeAspect="true"/>
          </p:cNvPicPr>
          <p:nvPr/>
        </p:nvPicPr>
        <p:blipFill>
          <a:blip r:embed="rId2">
            <a:alphaModFix amt="9999"/>
          </a:blip>
          <a:srcRect l="0" t="0" r="0" b="0"/>
          <a:stretch>
            <a:fillRect/>
          </a:stretch>
        </p:blipFill>
        <p:spPr>
          <a:xfrm flipH="false" flipV="false" rot="0">
            <a:off x="10684492" y="2338480"/>
            <a:ext cx="5934570" cy="5934570"/>
          </a:xfrm>
          <a:prstGeom prst="rect">
            <a:avLst/>
          </a:prstGeom>
        </p:spPr>
      </p:pic>
      <p:sp>
        <p:nvSpPr>
          <p:cNvPr name="AutoShape 9" id="9"/>
          <p:cNvSpPr/>
          <p:nvPr/>
        </p:nvSpPr>
        <p:spPr>
          <a:xfrm rot="830211">
            <a:off x="11402011" y="6340860"/>
            <a:ext cx="3204147" cy="697875"/>
          </a:xfrm>
          <a:prstGeom prst="rect">
            <a:avLst/>
          </a:prstGeom>
          <a:solidFill>
            <a:srgbClr val="FDBE14"/>
          </a:solidFill>
        </p:spPr>
      </p:sp>
      <p:pic>
        <p:nvPicPr>
          <p:cNvPr name="Picture 10" id="10"/>
          <p:cNvPicPr>
            <a:picLocks noChangeAspect="true"/>
          </p:cNvPicPr>
          <p:nvPr/>
        </p:nvPicPr>
        <p:blipFill>
          <a:blip r:embed="rId3"/>
          <a:srcRect l="0" t="0" r="0" b="0"/>
          <a:stretch>
            <a:fillRect/>
          </a:stretch>
        </p:blipFill>
        <p:spPr>
          <a:xfrm flipH="false" flipV="false" rot="0">
            <a:off x="13651777" y="3030788"/>
            <a:ext cx="2274977" cy="2274977"/>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3751243" y="5716283"/>
            <a:ext cx="2175510" cy="2175510"/>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9230265">
            <a:off x="9890152" y="3618919"/>
            <a:ext cx="3018464" cy="1509232"/>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p:cSld>
    <p:bg>
      <p:bgPr>
        <a:solidFill>
          <a:srgbClr val="DC3C4D"/>
        </a:solidFill>
      </p:bgPr>
    </p:bg>
    <p:spTree>
      <p:nvGrpSpPr>
        <p:cNvPr id="1" name=""/>
        <p:cNvGrpSpPr/>
        <p:nvPr/>
      </p:nvGrpSpPr>
      <p:grpSpPr>
        <a:xfrm>
          <a:off x="0" y="0"/>
          <a:ext cx="0" cy="0"/>
          <a:chOff x="0" y="0"/>
          <a:chExt cx="0" cy="0"/>
        </a:xfrm>
      </p:grpSpPr>
      <p:grpSp>
        <p:nvGrpSpPr>
          <p:cNvPr name="Group 2" id="2"/>
          <p:cNvGrpSpPr/>
          <p:nvPr/>
        </p:nvGrpSpPr>
        <p:grpSpPr>
          <a:xfrm rot="-5383136">
            <a:off x="7723931" y="6093305"/>
            <a:ext cx="2840137" cy="451612"/>
            <a:chOff x="0" y="0"/>
            <a:chExt cx="3594100" cy="571500"/>
          </a:xfrm>
        </p:grpSpPr>
        <p:sp>
          <p:nvSpPr>
            <p:cNvPr name="Freeform 3" id="3"/>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F5F5EF"/>
            </a:solidFill>
          </p:spPr>
        </p:sp>
      </p:grpSp>
      <p:sp>
        <p:nvSpPr>
          <p:cNvPr name="TextBox 4" id="4"/>
          <p:cNvSpPr txBox="true"/>
          <p:nvPr/>
        </p:nvSpPr>
        <p:spPr>
          <a:xfrm rot="0">
            <a:off x="2095555" y="4850326"/>
            <a:ext cx="6161738" cy="4080510"/>
          </a:xfrm>
          <a:prstGeom prst="rect">
            <a:avLst/>
          </a:prstGeom>
        </p:spPr>
        <p:txBody>
          <a:bodyPr anchor="t" rtlCol="false" tIns="0" lIns="0" bIns="0" rIns="0">
            <a:spAutoFit/>
          </a:bodyPr>
          <a:lstStyle/>
          <a:p>
            <a:pPr>
              <a:lnSpc>
                <a:spcPts val="2940"/>
              </a:lnSpc>
            </a:pPr>
            <a:r>
              <a:rPr lang="en-US" sz="2100" spc="42">
                <a:solidFill>
                  <a:srgbClr val="F5F5EF"/>
                </a:solidFill>
                <a:latin typeface="Glacial Indifference"/>
              </a:rPr>
              <a:t>I </a:t>
            </a:r>
            <a:r>
              <a:rPr lang="en-US" sz="2100" spc="42">
                <a:solidFill>
                  <a:srgbClr val="F5F5EF"/>
                </a:solidFill>
                <a:latin typeface="Glacial Indifference"/>
              </a:rPr>
              <a:t>corsi MathUp sono stati ideati da </a:t>
            </a:r>
            <a:r>
              <a:rPr lang="en-US" sz="2100" spc="42">
                <a:solidFill>
                  <a:srgbClr val="F5F5EF"/>
                </a:solidFill>
                <a:latin typeface="Glacial Indifference Italics"/>
              </a:rPr>
              <a:t>mateinitaly</a:t>
            </a:r>
            <a:r>
              <a:rPr lang="en-US" sz="2100" spc="42">
                <a:solidFill>
                  <a:srgbClr val="F5F5EF"/>
                </a:solidFill>
                <a:latin typeface="Glacial Indifference"/>
              </a:rPr>
              <a:t>, un'associazione costituita da docenti universitari già impegnati con un'esperienza ventennale nel </a:t>
            </a:r>
            <a:r>
              <a:rPr lang="en-US" sz="2100" spc="42">
                <a:solidFill>
                  <a:srgbClr val="F5F5EF"/>
                </a:solidFill>
                <a:latin typeface="Glacial Indifference Italics"/>
              </a:rPr>
              <a:t>Centro "matematita" </a:t>
            </a:r>
            <a:r>
              <a:rPr lang="en-US" sz="2100" spc="42">
                <a:solidFill>
                  <a:srgbClr val="F5F5EF"/>
                </a:solidFill>
                <a:latin typeface="Glacial Indifference"/>
              </a:rPr>
              <a:t>dell'Università degli Studi di Milano e nel Centro PRISTEM dell'Università Bocconi di Milano. L’associazione è stata creata nel 2013 con lo scopo di realizzare la mostra MaTeinItaly (svoltasi alla Triennale di Milano dal settembre al novembre dell'anno successivo e poi nuovamente allestita - dal febbraio al giugno 2016 - al MUSE - Museo delle Scienze di Trento).</a:t>
            </a:r>
          </a:p>
        </p:txBody>
      </p:sp>
      <p:sp>
        <p:nvSpPr>
          <p:cNvPr name="TextBox 5" id="5"/>
          <p:cNvSpPr txBox="true"/>
          <p:nvPr/>
        </p:nvSpPr>
        <p:spPr>
          <a:xfrm rot="0">
            <a:off x="9869064" y="4850326"/>
            <a:ext cx="6161738" cy="2594610"/>
          </a:xfrm>
          <a:prstGeom prst="rect">
            <a:avLst/>
          </a:prstGeom>
        </p:spPr>
        <p:txBody>
          <a:bodyPr anchor="t" rtlCol="false" tIns="0" lIns="0" bIns="0" rIns="0">
            <a:spAutoFit/>
          </a:bodyPr>
          <a:lstStyle/>
          <a:p>
            <a:pPr>
              <a:lnSpc>
                <a:spcPts val="2940"/>
              </a:lnSpc>
            </a:pPr>
            <a:r>
              <a:rPr lang="en-US" sz="2100" spc="42">
                <a:solidFill>
                  <a:srgbClr val="F5F5EF"/>
                </a:solidFill>
                <a:latin typeface="Glacial Indifference"/>
              </a:rPr>
              <a:t>Dall'ottobre 2018, mateinitaly cura la pubblicazione del mensile di divulgazione scientifica PRISMA, mentre, da subito, la gestione operativa del progetto MathUp è stata affidata alla società mateinitaly srl, ente accreditato presso il Ministero dell'Istruzione, dell'Università e della Ricerca (MIUR).</a:t>
            </a:r>
          </a:p>
        </p:txBody>
      </p:sp>
      <p:sp>
        <p:nvSpPr>
          <p:cNvPr name="TextBox 6" id="6"/>
          <p:cNvSpPr txBox="true"/>
          <p:nvPr/>
        </p:nvSpPr>
        <p:spPr>
          <a:xfrm rot="0">
            <a:off x="2095555" y="3076985"/>
            <a:ext cx="14096891" cy="909955"/>
          </a:xfrm>
          <a:prstGeom prst="rect">
            <a:avLst/>
          </a:prstGeom>
        </p:spPr>
        <p:txBody>
          <a:bodyPr anchor="t" rtlCol="false" tIns="0" lIns="0" bIns="0" rIns="0">
            <a:spAutoFit/>
          </a:bodyPr>
          <a:lstStyle/>
          <a:p>
            <a:pPr algn="ctr">
              <a:lnSpc>
                <a:spcPts val="7040"/>
              </a:lnSpc>
            </a:pPr>
            <a:r>
              <a:rPr lang="en-US" sz="6400">
                <a:solidFill>
                  <a:srgbClr val="F5F5EF"/>
                </a:solidFill>
                <a:latin typeface="League Spartan Bold"/>
              </a:rPr>
              <a:t>Chi li organizza?</a:t>
            </a:r>
          </a:p>
        </p:txBody>
      </p:sp>
      <p:sp>
        <p:nvSpPr>
          <p:cNvPr name="TextBox 7" id="7"/>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F5F5EF"/>
                </a:solidFill>
                <a:latin typeface="Glacial Indifference Bold"/>
              </a:rPr>
              <a:t>MATHUP</a:t>
            </a:r>
          </a:p>
        </p:txBody>
      </p:sp>
      <p:sp>
        <p:nvSpPr>
          <p:cNvPr name="TextBox 8" id="8"/>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F5F5EF"/>
                </a:solidFill>
                <a:latin typeface="Glacial Indifference"/>
              </a:rPr>
              <a:t>I NUOVI CORSI 2020/2021</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59237" y="3395015"/>
            <a:ext cx="5155338" cy="5070014"/>
            <a:chOff x="0" y="0"/>
            <a:chExt cx="6873783" cy="6760019"/>
          </a:xfrm>
        </p:grpSpPr>
        <p:sp>
          <p:nvSpPr>
            <p:cNvPr name="TextBox 3" id="3"/>
            <p:cNvSpPr txBox="true"/>
            <p:nvPr/>
          </p:nvSpPr>
          <p:spPr>
            <a:xfrm rot="0">
              <a:off x="0" y="38100"/>
              <a:ext cx="6873783" cy="481753"/>
            </a:xfrm>
            <a:prstGeom prst="rect">
              <a:avLst/>
            </a:prstGeom>
          </p:spPr>
          <p:txBody>
            <a:bodyPr anchor="t" rtlCol="false" tIns="0" lIns="0" bIns="0" rIns="0">
              <a:spAutoFit/>
            </a:bodyPr>
            <a:lstStyle/>
            <a:p>
              <a:pPr algn="ctr">
                <a:lnSpc>
                  <a:spcPts val="2600"/>
                </a:lnSpc>
              </a:pPr>
              <a:r>
                <a:rPr lang="en-US" sz="2600">
                  <a:solidFill>
                    <a:srgbClr val="202020"/>
                  </a:solidFill>
                  <a:latin typeface="Glacial Indifference Bold"/>
                </a:rPr>
                <a:t>Scuola Primaria</a:t>
              </a:r>
            </a:p>
          </p:txBody>
        </p:sp>
        <p:sp>
          <p:nvSpPr>
            <p:cNvPr name="TextBox 4" id="4"/>
            <p:cNvSpPr txBox="true"/>
            <p:nvPr/>
          </p:nvSpPr>
          <p:spPr>
            <a:xfrm rot="0">
              <a:off x="0" y="839325"/>
              <a:ext cx="6873783" cy="5920694"/>
            </a:xfrm>
            <a:prstGeom prst="rect">
              <a:avLst/>
            </a:prstGeom>
          </p:spPr>
          <p:txBody>
            <a:bodyPr anchor="t" rtlCol="false" tIns="0" lIns="0" bIns="0" rIns="0">
              <a:spAutoFit/>
            </a:bodyPr>
            <a:lstStyle/>
            <a:p>
              <a:pPr marL="388620" indent="-194310" lvl="1">
                <a:lnSpc>
                  <a:spcPts val="2520"/>
                </a:lnSpc>
                <a:buFont typeface="Arial"/>
                <a:buChar char="•"/>
              </a:pPr>
              <a:r>
                <a:rPr lang="en-US" sz="1799" spc="35">
                  <a:solidFill>
                    <a:srgbClr val="202020"/>
                  </a:solidFill>
                  <a:latin typeface="Glacial Indifference"/>
                </a:rPr>
                <a:t>corso per la prima classe della </a:t>
              </a:r>
              <a:r>
                <a:rPr lang="en-US" sz="1799" spc="35">
                  <a:solidFill>
                    <a:srgbClr val="202020"/>
                  </a:solidFill>
                  <a:latin typeface="Glacial Indifference"/>
                </a:rPr>
                <a:t>scuola primaria</a:t>
              </a:r>
            </a:p>
            <a:p>
              <a:pPr marL="388620" indent="-194310" lvl="1">
                <a:lnSpc>
                  <a:spcPts val="2520"/>
                </a:lnSpc>
                <a:buFont typeface="Arial"/>
                <a:buChar char="•"/>
              </a:pPr>
              <a:r>
                <a:rPr lang="en-US" sz="1799" spc="35">
                  <a:solidFill>
                    <a:srgbClr val="202020"/>
                  </a:solidFill>
                  <a:latin typeface="Glacial Indifference"/>
                </a:rPr>
                <a:t> corso per la seconda classe della scuola primaria</a:t>
              </a:r>
            </a:p>
            <a:p>
              <a:pPr marL="388620" indent="-194310" lvl="1">
                <a:lnSpc>
                  <a:spcPts val="2520"/>
                </a:lnSpc>
                <a:buFont typeface="Arial"/>
                <a:buChar char="•"/>
              </a:pPr>
              <a:r>
                <a:rPr lang="en-US" sz="1799" spc="35">
                  <a:solidFill>
                    <a:srgbClr val="202020"/>
                  </a:solidFill>
                  <a:latin typeface="Glacial Indifference"/>
                </a:rPr>
                <a:t>corso per la terza classe ​della scuola primaria</a:t>
              </a:r>
            </a:p>
            <a:p>
              <a:pPr marL="388620" indent="-194310" lvl="1">
                <a:lnSpc>
                  <a:spcPts val="2520"/>
                </a:lnSpc>
                <a:buFont typeface="Arial"/>
                <a:buChar char="•"/>
              </a:pPr>
              <a:r>
                <a:rPr lang="en-US" sz="1799" spc="35">
                  <a:solidFill>
                    <a:srgbClr val="202020"/>
                  </a:solidFill>
                  <a:latin typeface="Glacial Indifference"/>
                </a:rPr>
                <a:t>corso per la quarta classe ​della scuola primaria</a:t>
              </a:r>
            </a:p>
            <a:p>
              <a:pPr marL="388620" indent="-194310" lvl="1">
                <a:lnSpc>
                  <a:spcPts val="2520"/>
                </a:lnSpc>
                <a:buFont typeface="Arial"/>
                <a:buChar char="•"/>
              </a:pPr>
              <a:r>
                <a:rPr lang="en-US" sz="1799" spc="35">
                  <a:solidFill>
                    <a:srgbClr val="202020"/>
                  </a:solidFill>
                  <a:latin typeface="Glacial Indifference"/>
                </a:rPr>
                <a:t>corso per la quinta classe ​della scuola primaria</a:t>
              </a:r>
            </a:p>
            <a:p>
              <a:pPr marL="388620" indent="-194310" lvl="1">
                <a:lnSpc>
                  <a:spcPts val="2520"/>
                </a:lnSpc>
                <a:buFont typeface="Arial"/>
                <a:buChar char="•"/>
              </a:pPr>
              <a:r>
                <a:rPr lang="en-US" sz="1799" spc="35">
                  <a:solidFill>
                    <a:srgbClr val="202020"/>
                  </a:solidFill>
                  <a:latin typeface="Glacial Indifference"/>
                </a:rPr>
                <a:t>corso "Noi la insegniamo così" per la scuola primaria (nuova edizione)</a:t>
              </a:r>
            </a:p>
            <a:p>
              <a:pPr marL="388620" indent="-194310" lvl="1">
                <a:lnSpc>
                  <a:spcPts val="2519"/>
                </a:lnSpc>
                <a:buFont typeface="Arial"/>
                <a:buChar char="•"/>
              </a:pPr>
              <a:r>
                <a:rPr lang="en-US" sz="1799" spc="35">
                  <a:solidFill>
                    <a:srgbClr val="202020"/>
                  </a:solidFill>
                  <a:latin typeface="Glacial Indifference"/>
                </a:rPr>
                <a:t>corso "I venerdì di MathUp": serie di webinar (come previsto anche nelle Linee guida del MIUR per l’anno 2020-21) (nuova edizione)</a:t>
              </a:r>
            </a:p>
          </p:txBody>
        </p:sp>
      </p:grpSp>
      <p:pic>
        <p:nvPicPr>
          <p:cNvPr name="Picture 5" id="5"/>
          <p:cNvPicPr>
            <a:picLocks noChangeAspect="true"/>
          </p:cNvPicPr>
          <p:nvPr/>
        </p:nvPicPr>
        <p:blipFill>
          <a:blip r:embed="rId2"/>
          <a:srcRect l="0" t="0" r="0" b="0"/>
          <a:stretch>
            <a:fillRect/>
          </a:stretch>
        </p:blipFill>
        <p:spPr>
          <a:xfrm flipH="false" flipV="false" rot="0">
            <a:off x="2390927" y="1928330"/>
            <a:ext cx="1491959" cy="1290545"/>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8481851" y="1928330"/>
            <a:ext cx="1324297" cy="1324297"/>
          </a:xfrm>
          <a:prstGeom prst="rect">
            <a:avLst/>
          </a:prstGeom>
        </p:spPr>
      </p:pic>
      <p:grpSp>
        <p:nvGrpSpPr>
          <p:cNvPr name="Group 7" id="7"/>
          <p:cNvGrpSpPr/>
          <p:nvPr/>
        </p:nvGrpSpPr>
        <p:grpSpPr>
          <a:xfrm rot="0">
            <a:off x="14256557" y="1928330"/>
            <a:ext cx="1324297" cy="1324297"/>
            <a:chOff x="0" y="0"/>
            <a:chExt cx="1913890" cy="1913890"/>
          </a:xfrm>
        </p:grpSpPr>
        <p:sp>
          <p:nvSpPr>
            <p:cNvPr name="Freeform 8" id="8"/>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DBE14"/>
            </a:solidFill>
          </p:spPr>
        </p:sp>
      </p:grpSp>
      <p:sp>
        <p:nvSpPr>
          <p:cNvPr name="TextBox 9" id="9"/>
          <p:cNvSpPr txBox="true"/>
          <p:nvPr/>
        </p:nvSpPr>
        <p:spPr>
          <a:xfrm rot="0">
            <a:off x="1876561" y="1018375"/>
            <a:ext cx="14534877" cy="909955"/>
          </a:xfrm>
          <a:prstGeom prst="rect">
            <a:avLst/>
          </a:prstGeom>
        </p:spPr>
        <p:txBody>
          <a:bodyPr anchor="t" rtlCol="false" tIns="0" lIns="0" bIns="0" rIns="0">
            <a:spAutoFit/>
          </a:bodyPr>
          <a:lstStyle/>
          <a:p>
            <a:pPr algn="ctr">
              <a:lnSpc>
                <a:spcPts val="7040"/>
              </a:lnSpc>
            </a:pPr>
            <a:r>
              <a:rPr lang="en-US" sz="6400">
                <a:solidFill>
                  <a:srgbClr val="202020"/>
                </a:solidFill>
                <a:latin typeface="League Spartan Bold"/>
              </a:rPr>
              <a:t>L'elenco dei corsi</a:t>
            </a:r>
          </a:p>
        </p:txBody>
      </p:sp>
      <p:sp>
        <p:nvSpPr>
          <p:cNvPr name="TextBox 10" id="10"/>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 </a:t>
            </a:r>
          </a:p>
        </p:txBody>
      </p:sp>
      <p:sp>
        <p:nvSpPr>
          <p:cNvPr name="TextBox 11" id="11"/>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p>
        </p:txBody>
      </p:sp>
      <p:grpSp>
        <p:nvGrpSpPr>
          <p:cNvPr name="Group 12" id="12"/>
          <p:cNvGrpSpPr/>
          <p:nvPr/>
        </p:nvGrpSpPr>
        <p:grpSpPr>
          <a:xfrm rot="5400000">
            <a:off x="11010418" y="2985652"/>
            <a:ext cx="2286000" cy="224900"/>
            <a:chOff x="0" y="0"/>
            <a:chExt cx="9194800" cy="812800"/>
          </a:xfrm>
        </p:grpSpPr>
        <p:sp>
          <p:nvSpPr>
            <p:cNvPr name="Freeform 13" id="13"/>
            <p:cNvSpPr/>
            <p:nvPr/>
          </p:nvSpPr>
          <p:spPr>
            <a:xfrm>
              <a:off x="455311" y="304800"/>
              <a:ext cx="7422649" cy="203200"/>
            </a:xfrm>
            <a:custGeom>
              <a:avLst/>
              <a:gdLst/>
              <a:ahLst/>
              <a:cxnLst/>
              <a:rect r="r" b="b" t="t" l="l"/>
              <a:pathLst>
                <a:path h="203200" w="7422649">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grpSp>
        <p:nvGrpSpPr>
          <p:cNvPr name="Group 14" id="14"/>
          <p:cNvGrpSpPr/>
          <p:nvPr/>
        </p:nvGrpSpPr>
        <p:grpSpPr>
          <a:xfrm rot="5400000">
            <a:off x="5053553" y="2958880"/>
            <a:ext cx="2286000" cy="224900"/>
            <a:chOff x="0" y="0"/>
            <a:chExt cx="9194800" cy="812800"/>
          </a:xfrm>
        </p:grpSpPr>
        <p:sp>
          <p:nvSpPr>
            <p:cNvPr name="Freeform 15" id="15"/>
            <p:cNvSpPr/>
            <p:nvPr/>
          </p:nvSpPr>
          <p:spPr>
            <a:xfrm>
              <a:off x="455311" y="304800"/>
              <a:ext cx="7422649" cy="203200"/>
            </a:xfrm>
            <a:custGeom>
              <a:avLst/>
              <a:gdLst/>
              <a:ahLst/>
              <a:cxnLst/>
              <a:rect r="r" b="b" t="t" l="l"/>
              <a:pathLst>
                <a:path h="203200" w="7422649">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grpSp>
        <p:nvGrpSpPr>
          <p:cNvPr name="Group 16" id="16"/>
          <p:cNvGrpSpPr/>
          <p:nvPr/>
        </p:nvGrpSpPr>
        <p:grpSpPr>
          <a:xfrm rot="0">
            <a:off x="6531749" y="3395015"/>
            <a:ext cx="5224501" cy="4170004"/>
            <a:chOff x="0" y="0"/>
            <a:chExt cx="6966001" cy="5560005"/>
          </a:xfrm>
        </p:grpSpPr>
        <p:sp>
          <p:nvSpPr>
            <p:cNvPr name="TextBox 17" id="17"/>
            <p:cNvSpPr txBox="true"/>
            <p:nvPr/>
          </p:nvSpPr>
          <p:spPr>
            <a:xfrm rot="0">
              <a:off x="0" y="47625"/>
              <a:ext cx="6966001" cy="479203"/>
            </a:xfrm>
            <a:prstGeom prst="rect">
              <a:avLst/>
            </a:prstGeom>
          </p:spPr>
          <p:txBody>
            <a:bodyPr anchor="t" rtlCol="false" tIns="0" lIns="0" bIns="0" rIns="0">
              <a:spAutoFit/>
            </a:bodyPr>
            <a:lstStyle/>
            <a:p>
              <a:pPr algn="ctr">
                <a:lnSpc>
                  <a:spcPts val="2634"/>
                </a:lnSpc>
              </a:pPr>
              <a:r>
                <a:rPr lang="en-US" sz="2634">
                  <a:solidFill>
                    <a:srgbClr val="202020"/>
                  </a:solidFill>
                  <a:latin typeface="Glacial Indifference Bold"/>
                </a:rPr>
                <a:t>Scuola Secondaria di I° grado</a:t>
              </a:r>
            </a:p>
          </p:txBody>
        </p:sp>
        <p:sp>
          <p:nvSpPr>
            <p:cNvPr name="TextBox 18" id="18"/>
            <p:cNvSpPr txBox="true"/>
            <p:nvPr/>
          </p:nvSpPr>
          <p:spPr>
            <a:xfrm rot="0">
              <a:off x="0" y="851096"/>
              <a:ext cx="6966001" cy="4708909"/>
            </a:xfrm>
            <a:prstGeom prst="rect">
              <a:avLst/>
            </a:prstGeom>
          </p:spPr>
          <p:txBody>
            <a:bodyPr anchor="t" rtlCol="false" tIns="0" lIns="0" bIns="0" rIns="0">
              <a:spAutoFit/>
            </a:bodyPr>
            <a:lstStyle/>
            <a:p>
              <a:pPr marL="393834" indent="-196917" lvl="1">
                <a:lnSpc>
                  <a:spcPts val="2553"/>
                </a:lnSpc>
                <a:buFont typeface="Arial"/>
                <a:buChar char="•"/>
              </a:pPr>
              <a:r>
                <a:rPr lang="en-US" sz="1824" spc="36">
                  <a:solidFill>
                    <a:srgbClr val="202020"/>
                  </a:solidFill>
                  <a:latin typeface="Glacial Indifference"/>
                </a:rPr>
                <a:t>corso per la prima classe della scuola secondaria di primo grado</a:t>
              </a:r>
            </a:p>
            <a:p>
              <a:pPr marL="393834" indent="-196917" lvl="1">
                <a:lnSpc>
                  <a:spcPts val="2553"/>
                </a:lnSpc>
                <a:buFont typeface="Arial"/>
                <a:buChar char="•"/>
              </a:pPr>
              <a:r>
                <a:rPr lang="en-US" sz="1824" spc="36">
                  <a:solidFill>
                    <a:srgbClr val="202020"/>
                  </a:solidFill>
                  <a:latin typeface="Glacial Indifference"/>
                </a:rPr>
                <a:t>corso per la seconda classe della scuola secondaria di primo grado</a:t>
              </a:r>
            </a:p>
            <a:p>
              <a:pPr marL="393834" indent="-196917" lvl="1">
                <a:lnSpc>
                  <a:spcPts val="2553"/>
                </a:lnSpc>
                <a:buFont typeface="Arial"/>
                <a:buChar char="•"/>
              </a:pPr>
              <a:r>
                <a:rPr lang="en-US" sz="1824" spc="36">
                  <a:solidFill>
                    <a:srgbClr val="202020"/>
                  </a:solidFill>
                  <a:latin typeface="Glacial Indifference"/>
                </a:rPr>
                <a:t>corso per la terza classe della scuola secondaria di primo grado</a:t>
              </a:r>
            </a:p>
            <a:p>
              <a:pPr marL="393834" indent="-196917" lvl="1">
                <a:lnSpc>
                  <a:spcPts val="2553"/>
                </a:lnSpc>
                <a:buFont typeface="Arial"/>
                <a:buChar char="•"/>
              </a:pPr>
              <a:r>
                <a:rPr lang="en-US" sz="1824" spc="36">
                  <a:solidFill>
                    <a:srgbClr val="202020"/>
                  </a:solidFill>
                  <a:latin typeface="Glacial Indifference"/>
                </a:rPr>
                <a:t>corso "Noi la insegniamo così" per la scuola secondaria di primo grado (nuova edizione)</a:t>
              </a:r>
            </a:p>
            <a:p>
              <a:pPr marL="393834" indent="-196917" lvl="1">
                <a:lnSpc>
                  <a:spcPts val="2553"/>
                </a:lnSpc>
                <a:buFont typeface="Arial"/>
                <a:buChar char="•"/>
              </a:pPr>
              <a:r>
                <a:rPr lang="en-US" sz="1824" spc="36">
                  <a:solidFill>
                    <a:srgbClr val="202020"/>
                  </a:solidFill>
                  <a:latin typeface="Glacial Indifference"/>
                </a:rPr>
                <a:t>corso "I venerdì di MathUp": serie di webinar (come previsto anche nelle Linee guida del MIUR per l’anno 2020-21) (nuova edizione)</a:t>
              </a:r>
            </a:p>
          </p:txBody>
        </p:sp>
      </p:grpSp>
      <p:grpSp>
        <p:nvGrpSpPr>
          <p:cNvPr name="Group 19" id="19"/>
          <p:cNvGrpSpPr/>
          <p:nvPr/>
        </p:nvGrpSpPr>
        <p:grpSpPr>
          <a:xfrm rot="0">
            <a:off x="12573425" y="3395015"/>
            <a:ext cx="5155338" cy="6343633"/>
            <a:chOff x="0" y="0"/>
            <a:chExt cx="6873783" cy="8458177"/>
          </a:xfrm>
        </p:grpSpPr>
        <p:sp>
          <p:nvSpPr>
            <p:cNvPr name="TextBox 20" id="20"/>
            <p:cNvSpPr txBox="true"/>
            <p:nvPr/>
          </p:nvSpPr>
          <p:spPr>
            <a:xfrm rot="0">
              <a:off x="0" y="38100"/>
              <a:ext cx="6873783" cy="481753"/>
            </a:xfrm>
            <a:prstGeom prst="rect">
              <a:avLst/>
            </a:prstGeom>
          </p:spPr>
          <p:txBody>
            <a:bodyPr anchor="t" rtlCol="false" tIns="0" lIns="0" bIns="0" rIns="0">
              <a:spAutoFit/>
            </a:bodyPr>
            <a:lstStyle/>
            <a:p>
              <a:pPr algn="ctr">
                <a:lnSpc>
                  <a:spcPts val="2600"/>
                </a:lnSpc>
              </a:pPr>
              <a:r>
                <a:rPr lang="en-US" sz="2600">
                  <a:solidFill>
                    <a:srgbClr val="202020"/>
                  </a:solidFill>
                  <a:latin typeface="Glacial Indifference Bold"/>
                </a:rPr>
                <a:t>Scuola Secondaria di II° grado</a:t>
              </a:r>
            </a:p>
          </p:txBody>
        </p:sp>
        <p:sp>
          <p:nvSpPr>
            <p:cNvPr name="TextBox 21" id="21"/>
            <p:cNvSpPr txBox="true"/>
            <p:nvPr/>
          </p:nvSpPr>
          <p:spPr>
            <a:xfrm rot="0">
              <a:off x="0" y="839325"/>
              <a:ext cx="6873783" cy="7618852"/>
            </a:xfrm>
            <a:prstGeom prst="rect">
              <a:avLst/>
            </a:prstGeom>
          </p:spPr>
          <p:txBody>
            <a:bodyPr anchor="t" rtlCol="false" tIns="0" lIns="0" bIns="0" rIns="0">
              <a:spAutoFit/>
            </a:bodyPr>
            <a:lstStyle/>
            <a:p>
              <a:pPr marL="388620" indent="-194310" lvl="1">
                <a:lnSpc>
                  <a:spcPts val="2520"/>
                </a:lnSpc>
                <a:buFont typeface="Arial"/>
                <a:buChar char="•"/>
              </a:pPr>
              <a:r>
                <a:rPr lang="en-US" sz="1799" spc="35">
                  <a:solidFill>
                    <a:srgbClr val="202020"/>
                  </a:solidFill>
                  <a:latin typeface="Glacial Indifference"/>
                </a:rPr>
                <a:t>corso per la prima classe della </a:t>
              </a:r>
              <a:r>
                <a:rPr lang="en-US" sz="1799" spc="35">
                  <a:solidFill>
                    <a:srgbClr val="202020"/>
                  </a:solidFill>
                  <a:latin typeface="Glacial Indifference"/>
                </a:rPr>
                <a:t>scuola secondaria di secondo grado</a:t>
              </a:r>
            </a:p>
            <a:p>
              <a:pPr marL="388620" indent="-194310" lvl="1">
                <a:lnSpc>
                  <a:spcPts val="2520"/>
                </a:lnSpc>
                <a:buFont typeface="Arial"/>
                <a:buChar char="•"/>
              </a:pPr>
              <a:r>
                <a:rPr lang="en-US" sz="1799" spc="35">
                  <a:solidFill>
                    <a:srgbClr val="202020"/>
                  </a:solidFill>
                  <a:latin typeface="Glacial Indifference"/>
                </a:rPr>
                <a:t>corso per la seconda classe della scuola secondaria di secondo grado</a:t>
              </a:r>
            </a:p>
            <a:p>
              <a:pPr marL="388620" indent="-194310" lvl="1">
                <a:lnSpc>
                  <a:spcPts val="2520"/>
                </a:lnSpc>
                <a:buFont typeface="Arial"/>
                <a:buChar char="•"/>
              </a:pPr>
              <a:r>
                <a:rPr lang="en-US" sz="1799" spc="35">
                  <a:solidFill>
                    <a:srgbClr val="202020"/>
                  </a:solidFill>
                  <a:latin typeface="Glacial Indifference"/>
                </a:rPr>
                <a:t>corso per la terza classe della scuola secondaria di secondo grado</a:t>
              </a:r>
            </a:p>
            <a:p>
              <a:pPr marL="388620" indent="-194310" lvl="1">
                <a:lnSpc>
                  <a:spcPts val="2520"/>
                </a:lnSpc>
                <a:buFont typeface="Arial"/>
                <a:buChar char="•"/>
              </a:pPr>
              <a:r>
                <a:rPr lang="en-US" sz="1799" spc="35">
                  <a:solidFill>
                    <a:srgbClr val="202020"/>
                  </a:solidFill>
                  <a:latin typeface="Glacial Indifference"/>
                </a:rPr>
                <a:t>corso per la quarta classe della scuola secondaria di secondo grado</a:t>
              </a:r>
            </a:p>
            <a:p>
              <a:pPr marL="388620" indent="-194310" lvl="1">
                <a:lnSpc>
                  <a:spcPts val="2520"/>
                </a:lnSpc>
                <a:buFont typeface="Arial"/>
                <a:buChar char="•"/>
              </a:pPr>
              <a:r>
                <a:rPr lang="en-US" sz="1799" spc="35">
                  <a:solidFill>
                    <a:srgbClr val="202020"/>
                  </a:solidFill>
                  <a:latin typeface="Glacial Indifference"/>
                </a:rPr>
                <a:t>corso per la quinta classe della scuola secondaria di secondo grado </a:t>
              </a:r>
            </a:p>
            <a:p>
              <a:pPr marL="388620" indent="-194310" lvl="1">
                <a:lnSpc>
                  <a:spcPts val="2520"/>
                </a:lnSpc>
                <a:buFont typeface="Arial"/>
                <a:buChar char="•"/>
              </a:pPr>
              <a:r>
                <a:rPr lang="en-US" sz="1799" spc="35">
                  <a:solidFill>
                    <a:srgbClr val="202020"/>
                  </a:solidFill>
                  <a:latin typeface="Glacial Indifference"/>
                </a:rPr>
                <a:t>corso per l'ultima classe della scuola secondaria di secondo grado su "La fisica del Novecento"</a:t>
              </a:r>
            </a:p>
            <a:p>
              <a:pPr marL="388620" indent="-194310" lvl="1">
                <a:lnSpc>
                  <a:spcPts val="2520"/>
                </a:lnSpc>
                <a:buFont typeface="Arial"/>
                <a:buChar char="•"/>
              </a:pPr>
              <a:r>
                <a:rPr lang="en-US" sz="1799" spc="35">
                  <a:solidFill>
                    <a:srgbClr val="202020"/>
                  </a:solidFill>
                  <a:latin typeface="Glacial Indifference"/>
                </a:rPr>
                <a:t>corso di storia della matematica</a:t>
              </a:r>
            </a:p>
            <a:p>
              <a:pPr marL="388620" indent="-194310" lvl="1">
                <a:lnSpc>
                  <a:spcPts val="2519"/>
                </a:lnSpc>
                <a:buFont typeface="Arial"/>
                <a:buChar char="•"/>
              </a:pPr>
              <a:r>
                <a:rPr lang="en-US" sz="1799" spc="35">
                  <a:solidFill>
                    <a:srgbClr val="202020"/>
                  </a:solidFill>
                  <a:latin typeface="Glacial Indifference"/>
                </a:rPr>
                <a:t>corso "I giovedì di MathUp": serie di webinar (come previsto anche nelle Linee guida del MIUR per l’anno 2020-21) ai docenti di scuola secondaria di II grado (nuova edizione)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0">
            <a:off x="6769147" y="-360345"/>
            <a:ext cx="11901603" cy="10990371"/>
          </a:xfrm>
          <a:prstGeom prst="rect">
            <a:avLst/>
          </a:prstGeom>
          <a:solidFill>
            <a:srgbClr val="DC3C4D"/>
          </a:solidFill>
        </p:spPr>
      </p:sp>
      <p:grpSp>
        <p:nvGrpSpPr>
          <p:cNvPr name="Group 3" id="3"/>
          <p:cNvGrpSpPr/>
          <p:nvPr/>
        </p:nvGrpSpPr>
        <p:grpSpPr>
          <a:xfrm rot="0">
            <a:off x="-57150" y="-1058027"/>
            <a:ext cx="6892972" cy="13766894"/>
            <a:chOff x="0" y="0"/>
            <a:chExt cx="9190629" cy="18355858"/>
          </a:xfrm>
        </p:grpSpPr>
        <p:pic>
          <p:nvPicPr>
            <p:cNvPr name="Picture 4" id="4"/>
            <p:cNvPicPr>
              <a:picLocks noChangeAspect="true"/>
            </p:cNvPicPr>
            <p:nvPr/>
          </p:nvPicPr>
          <p:blipFill>
            <a:blip r:embed="rId2">
              <a:alphaModFix amt="9999"/>
            </a:blip>
            <a:srcRect l="0" t="0" r="0" b="0"/>
            <a:stretch>
              <a:fillRect/>
            </a:stretch>
          </p:blipFill>
          <p:spPr>
            <a:xfrm flipH="false" flipV="false" rot="0">
              <a:off x="0" y="0"/>
              <a:ext cx="9190629" cy="9190629"/>
            </a:xfrm>
            <a:prstGeom prst="rect">
              <a:avLst/>
            </a:prstGeom>
          </p:spPr>
        </p:pic>
        <p:pic>
          <p:nvPicPr>
            <p:cNvPr name="Picture 5" id="5"/>
            <p:cNvPicPr>
              <a:picLocks noChangeAspect="true"/>
            </p:cNvPicPr>
            <p:nvPr/>
          </p:nvPicPr>
          <p:blipFill>
            <a:blip r:embed="rId2">
              <a:alphaModFix amt="9999"/>
            </a:blip>
            <a:srcRect l="0" t="0" r="0" b="0"/>
            <a:stretch>
              <a:fillRect/>
            </a:stretch>
          </p:blipFill>
          <p:spPr>
            <a:xfrm flipH="false" flipV="false" rot="0">
              <a:off x="0" y="9165229"/>
              <a:ext cx="9190629" cy="9190629"/>
            </a:xfrm>
            <a:prstGeom prst="rect">
              <a:avLst/>
            </a:prstGeom>
          </p:spPr>
        </p:pic>
      </p:grpSp>
      <p:pic>
        <p:nvPicPr>
          <p:cNvPr name="Picture 6" id="6"/>
          <p:cNvPicPr>
            <a:picLocks noChangeAspect="true"/>
          </p:cNvPicPr>
          <p:nvPr/>
        </p:nvPicPr>
        <p:blipFill>
          <a:blip r:embed="rId3"/>
          <a:srcRect l="0" t="0" r="0" b="0"/>
          <a:stretch>
            <a:fillRect/>
          </a:stretch>
        </p:blipFill>
        <p:spPr>
          <a:xfrm flipH="false" flipV="false" rot="0">
            <a:off x="3500770" y="1545077"/>
            <a:ext cx="2325406" cy="2325406"/>
          </a:xfrm>
          <a:prstGeom prst="rect">
            <a:avLst/>
          </a:prstGeom>
        </p:spPr>
      </p:pic>
      <p:grpSp>
        <p:nvGrpSpPr>
          <p:cNvPr name="Group 7" id="7"/>
          <p:cNvGrpSpPr>
            <a:grpSpLocks noChangeAspect="true"/>
          </p:cNvGrpSpPr>
          <p:nvPr/>
        </p:nvGrpSpPr>
        <p:grpSpPr>
          <a:xfrm rot="0">
            <a:off x="-1438417" y="8114769"/>
            <a:ext cx="3621038" cy="3621038"/>
            <a:chOff x="0" y="0"/>
            <a:chExt cx="1708150" cy="1708150"/>
          </a:xfrm>
        </p:grpSpPr>
        <p:sp>
          <p:nvSpPr>
            <p:cNvPr name="Freeform 8" id="8"/>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grpSp>
        <p:nvGrpSpPr>
          <p:cNvPr name="Group 9" id="9"/>
          <p:cNvGrpSpPr/>
          <p:nvPr/>
        </p:nvGrpSpPr>
        <p:grpSpPr>
          <a:xfrm rot="0">
            <a:off x="8302556" y="1545077"/>
            <a:ext cx="8549035" cy="1744455"/>
            <a:chOff x="0" y="0"/>
            <a:chExt cx="11398714" cy="2325940"/>
          </a:xfrm>
        </p:grpSpPr>
        <p:sp>
          <p:nvSpPr>
            <p:cNvPr name="TextBox 10" id="10"/>
            <p:cNvSpPr txBox="true"/>
            <p:nvPr/>
          </p:nvSpPr>
          <p:spPr>
            <a:xfrm rot="0">
              <a:off x="0" y="672400"/>
              <a:ext cx="11398714" cy="1653540"/>
            </a:xfrm>
            <a:prstGeom prst="rect">
              <a:avLst/>
            </a:prstGeom>
          </p:spPr>
          <p:txBody>
            <a:bodyPr anchor="t" rtlCol="false" tIns="0" lIns="0" bIns="0" rIns="0">
              <a:spAutoFit/>
            </a:bodyPr>
            <a:lstStyle/>
            <a:p>
              <a:pPr>
                <a:lnSpc>
                  <a:spcPts val="2520"/>
                </a:lnSpc>
              </a:pPr>
              <a:r>
                <a:rPr lang="en-US" sz="1800" spc="36">
                  <a:solidFill>
                    <a:srgbClr val="F5F5EF"/>
                  </a:solidFill>
                  <a:latin typeface="Glacial Indifference"/>
                </a:rPr>
                <a:t>costruire un curriculum verticale di matematica che non costringa ogni volta a ripartire da capo ma consenta un insegnamento che, quando torna su questioni già patrimonio degli allievi, lo faccia da un punto di vista più generale e più profondo (si parla di apprendimento "a spirale").</a:t>
              </a:r>
            </a:p>
          </p:txBody>
        </p:sp>
        <p:sp>
          <p:nvSpPr>
            <p:cNvPr name="TextBox 11" id="11"/>
            <p:cNvSpPr txBox="true"/>
            <p:nvPr/>
          </p:nvSpPr>
          <p:spPr>
            <a:xfrm rot="0">
              <a:off x="0" y="38100"/>
              <a:ext cx="11398714" cy="481753"/>
            </a:xfrm>
            <a:prstGeom prst="rect">
              <a:avLst/>
            </a:prstGeom>
          </p:spPr>
          <p:txBody>
            <a:bodyPr anchor="t" rtlCol="false" tIns="0" lIns="0" bIns="0" rIns="0">
              <a:spAutoFit/>
            </a:bodyPr>
            <a:lstStyle/>
            <a:p>
              <a:pPr>
                <a:lnSpc>
                  <a:spcPts val="2600"/>
                </a:lnSpc>
              </a:pPr>
              <a:r>
                <a:rPr lang="en-US" sz="2600">
                  <a:solidFill>
                    <a:srgbClr val="F5F5EF"/>
                  </a:solidFill>
                  <a:latin typeface="Glacial Indifference Bold"/>
                </a:rPr>
                <a:t>CURRICULUM VERTICALE</a:t>
              </a:r>
            </a:p>
          </p:txBody>
        </p:sp>
      </p:grpSp>
      <p:grpSp>
        <p:nvGrpSpPr>
          <p:cNvPr name="Group 12" id="12"/>
          <p:cNvGrpSpPr/>
          <p:nvPr/>
        </p:nvGrpSpPr>
        <p:grpSpPr>
          <a:xfrm rot="0">
            <a:off x="8302556" y="3870483"/>
            <a:ext cx="8549035" cy="2373105"/>
            <a:chOff x="0" y="0"/>
            <a:chExt cx="11398714" cy="3164140"/>
          </a:xfrm>
        </p:grpSpPr>
        <p:sp>
          <p:nvSpPr>
            <p:cNvPr name="TextBox 13" id="13"/>
            <p:cNvSpPr txBox="true"/>
            <p:nvPr/>
          </p:nvSpPr>
          <p:spPr>
            <a:xfrm rot="0">
              <a:off x="0" y="672400"/>
              <a:ext cx="11398714" cy="2491740"/>
            </a:xfrm>
            <a:prstGeom prst="rect">
              <a:avLst/>
            </a:prstGeom>
          </p:spPr>
          <p:txBody>
            <a:bodyPr anchor="t" rtlCol="false" tIns="0" lIns="0" bIns="0" rIns="0">
              <a:spAutoFit/>
            </a:bodyPr>
            <a:lstStyle/>
            <a:p>
              <a:pPr>
                <a:lnSpc>
                  <a:spcPts val="2520"/>
                </a:lnSpc>
              </a:pPr>
              <a:r>
                <a:rPr lang="en-US" sz="1800" spc="36">
                  <a:solidFill>
                    <a:srgbClr val="F5F5EF"/>
                  </a:solidFill>
                  <a:latin typeface="Glacial Indifference"/>
                </a:rPr>
                <a:t>partire dalla realtà che gli studenti vivono, con problemi che consentano loro di familiarizzare con l'approccio fondamentale costituito dai modelli matematici. I documenti internazionali, quando parlano di competenza matematica, scrivono: "</a:t>
              </a:r>
              <a:r>
                <a:rPr lang="en-US" sz="1800" spc="36">
                  <a:solidFill>
                    <a:srgbClr val="F5F5EF"/>
                  </a:solidFill>
                  <a:latin typeface="Glacial Indifference Italics"/>
                </a:rPr>
                <a:t>Una persona dovrebbe disporre delle abilità per applicare i principi e processi matematici di base nel contesto quotidiano nella sfera domestica e sul lavoro nonché per seguire e vagliare concatenazioni di argomenti."</a:t>
              </a:r>
            </a:p>
          </p:txBody>
        </p:sp>
        <p:sp>
          <p:nvSpPr>
            <p:cNvPr name="TextBox 14" id="14"/>
            <p:cNvSpPr txBox="true"/>
            <p:nvPr/>
          </p:nvSpPr>
          <p:spPr>
            <a:xfrm rot="0">
              <a:off x="0" y="38100"/>
              <a:ext cx="11398714" cy="481753"/>
            </a:xfrm>
            <a:prstGeom prst="rect">
              <a:avLst/>
            </a:prstGeom>
          </p:spPr>
          <p:txBody>
            <a:bodyPr anchor="t" rtlCol="false" tIns="0" lIns="0" bIns="0" rIns="0">
              <a:spAutoFit/>
            </a:bodyPr>
            <a:lstStyle/>
            <a:p>
              <a:pPr algn="l">
                <a:lnSpc>
                  <a:spcPts val="2600"/>
                </a:lnSpc>
              </a:pPr>
              <a:r>
                <a:rPr lang="en-US" sz="2600">
                  <a:solidFill>
                    <a:srgbClr val="F5F5EF"/>
                  </a:solidFill>
                  <a:latin typeface="Glacial Indifference Bold"/>
                </a:rPr>
                <a:t>MODELLI MATEMATICI</a:t>
              </a:r>
            </a:p>
          </p:txBody>
        </p:sp>
      </p:grpSp>
      <p:grpSp>
        <p:nvGrpSpPr>
          <p:cNvPr name="Group 15" id="15"/>
          <p:cNvGrpSpPr/>
          <p:nvPr/>
        </p:nvGrpSpPr>
        <p:grpSpPr>
          <a:xfrm rot="0">
            <a:off x="8302556" y="6738675"/>
            <a:ext cx="8549035" cy="2687430"/>
            <a:chOff x="0" y="0"/>
            <a:chExt cx="11398714" cy="3583240"/>
          </a:xfrm>
        </p:grpSpPr>
        <p:sp>
          <p:nvSpPr>
            <p:cNvPr name="TextBox 16" id="16"/>
            <p:cNvSpPr txBox="true"/>
            <p:nvPr/>
          </p:nvSpPr>
          <p:spPr>
            <a:xfrm rot="0">
              <a:off x="0" y="672400"/>
              <a:ext cx="11398714" cy="2910840"/>
            </a:xfrm>
            <a:prstGeom prst="rect">
              <a:avLst/>
            </a:prstGeom>
          </p:spPr>
          <p:txBody>
            <a:bodyPr anchor="t" rtlCol="false" tIns="0" lIns="0" bIns="0" rIns="0">
              <a:spAutoFit/>
            </a:bodyPr>
            <a:lstStyle/>
            <a:p>
              <a:pPr>
                <a:lnSpc>
                  <a:spcPts val="2520"/>
                </a:lnSpc>
              </a:pPr>
              <a:r>
                <a:rPr lang="en-US" sz="1800" spc="36">
                  <a:solidFill>
                    <a:srgbClr val="F5F5EF"/>
                  </a:solidFill>
                  <a:latin typeface="Glacial Indifference"/>
                </a:rPr>
                <a:t>alimentare la propensione degli studenti a fare matematica in prima persona, proponendo situazioni e problemi la cui soluzione sia occasione per imparare a gestire attivamente gli strumenti matematici. Bisogna cercare di coniugare il rigore dell'impianto epistemologico della disciplina con un approccio didattico di tipo laboratoriale che sostenga lo sviluppo di apprendimenti significativi: ecco allora la conduzione laboratoriale dei gruppi di apprendimento, la classe capovolta o la prospettiva biografico-narrativa.</a:t>
              </a:r>
            </a:p>
          </p:txBody>
        </p:sp>
        <p:sp>
          <p:nvSpPr>
            <p:cNvPr name="TextBox 17" id="17"/>
            <p:cNvSpPr txBox="true"/>
            <p:nvPr/>
          </p:nvSpPr>
          <p:spPr>
            <a:xfrm rot="0">
              <a:off x="0" y="38100"/>
              <a:ext cx="11398714" cy="481753"/>
            </a:xfrm>
            <a:prstGeom prst="rect">
              <a:avLst/>
            </a:prstGeom>
          </p:spPr>
          <p:txBody>
            <a:bodyPr anchor="t" rtlCol="false" tIns="0" lIns="0" bIns="0" rIns="0">
              <a:spAutoFit/>
            </a:bodyPr>
            <a:lstStyle/>
            <a:p>
              <a:pPr algn="l">
                <a:lnSpc>
                  <a:spcPts val="2600"/>
                </a:lnSpc>
              </a:pPr>
              <a:r>
                <a:rPr lang="en-US" sz="2600">
                  <a:solidFill>
                    <a:srgbClr val="F5F5EF"/>
                  </a:solidFill>
                  <a:latin typeface="Glacial Indifference Bold"/>
                </a:rPr>
                <a:t>APPROCCIO DIDATTICO DI TIPO LABORATORIALE</a:t>
              </a:r>
            </a:p>
          </p:txBody>
        </p:sp>
      </p:grpSp>
      <p:sp>
        <p:nvSpPr>
          <p:cNvPr name="TextBox 18" id="18"/>
          <p:cNvSpPr txBox="true"/>
          <p:nvPr/>
        </p:nvSpPr>
        <p:spPr>
          <a:xfrm rot="0">
            <a:off x="1028700" y="4942895"/>
            <a:ext cx="4350190" cy="1795780"/>
          </a:xfrm>
          <a:prstGeom prst="rect">
            <a:avLst/>
          </a:prstGeom>
        </p:spPr>
        <p:txBody>
          <a:bodyPr anchor="t" rtlCol="false" tIns="0" lIns="0" bIns="0" rIns="0">
            <a:spAutoFit/>
          </a:bodyPr>
          <a:lstStyle/>
          <a:p>
            <a:pPr>
              <a:lnSpc>
                <a:spcPts val="7040"/>
              </a:lnSpc>
            </a:pPr>
            <a:r>
              <a:rPr lang="en-US" sz="6400">
                <a:solidFill>
                  <a:srgbClr val="202020"/>
                </a:solidFill>
                <a:latin typeface="League Spartan Bold"/>
              </a:rPr>
              <a:t>Le parole chiave</a:t>
            </a:r>
          </a:p>
        </p:txBody>
      </p:sp>
      <p:sp>
        <p:nvSpPr>
          <p:cNvPr name="TextBox 19" id="19"/>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20" id="20"/>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F5F5EF"/>
                </a:solidFill>
                <a:latin typeface="Glacial Indifference"/>
              </a:rPr>
              <a:t>I NUOVI CORSI 2020/2021</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BE14"/>
        </a:solidFill>
      </p:bgPr>
    </p:bg>
    <p:spTree>
      <p:nvGrpSpPr>
        <p:cNvPr id="1" name=""/>
        <p:cNvGrpSpPr/>
        <p:nvPr/>
      </p:nvGrpSpPr>
      <p:grpSpPr>
        <a:xfrm>
          <a:off x="0" y="0"/>
          <a:ext cx="0" cy="0"/>
          <a:chOff x="0" y="0"/>
          <a:chExt cx="0" cy="0"/>
        </a:xfrm>
      </p:grpSpPr>
      <p:grpSp>
        <p:nvGrpSpPr>
          <p:cNvPr name="Group 2" id="2"/>
          <p:cNvGrpSpPr/>
          <p:nvPr/>
        </p:nvGrpSpPr>
        <p:grpSpPr>
          <a:xfrm rot="0">
            <a:off x="-2017997" y="-19050"/>
            <a:ext cx="20988253" cy="11262467"/>
            <a:chOff x="0" y="0"/>
            <a:chExt cx="27984337" cy="15016622"/>
          </a:xfrm>
        </p:grpSpPr>
        <p:pic>
          <p:nvPicPr>
            <p:cNvPr name="Picture 3" id="3"/>
            <p:cNvPicPr>
              <a:picLocks noChangeAspect="true"/>
            </p:cNvPicPr>
            <p:nvPr/>
          </p:nvPicPr>
          <p:blipFill>
            <a:blip r:embed="rId2">
              <a:alphaModFix amt="40000"/>
            </a:blip>
            <a:srcRect l="14278" t="0" r="0" b="1052"/>
            <a:stretch>
              <a:fillRect/>
            </a:stretch>
          </p:blipFill>
          <p:spPr>
            <a:xfrm flipH="false" flipV="false" rot="-5400000">
              <a:off x="622042" y="6331282"/>
              <a:ext cx="8063297" cy="9307382"/>
            </a:xfrm>
            <a:prstGeom prst="rect">
              <a:avLst/>
            </a:prstGeom>
          </p:spPr>
        </p:pic>
        <p:pic>
          <p:nvPicPr>
            <p:cNvPr name="Picture 4" id="4"/>
            <p:cNvPicPr>
              <a:picLocks noChangeAspect="true"/>
            </p:cNvPicPr>
            <p:nvPr/>
          </p:nvPicPr>
          <p:blipFill>
            <a:blip r:embed="rId2">
              <a:alphaModFix amt="40000"/>
            </a:blip>
            <a:srcRect l="0" t="1296" r="25658" b="0"/>
            <a:stretch>
              <a:fillRect/>
            </a:stretch>
          </p:blipFill>
          <p:spPr>
            <a:xfrm flipH="false" flipV="false" rot="-5400000">
              <a:off x="1267720" y="-1145763"/>
              <a:ext cx="6992870" cy="9284395"/>
            </a:xfrm>
            <a:prstGeom prst="rect">
              <a:avLst/>
            </a:prstGeom>
          </p:spPr>
        </p:pic>
        <p:pic>
          <p:nvPicPr>
            <p:cNvPr name="Picture 5" id="5"/>
            <p:cNvPicPr>
              <a:picLocks noChangeAspect="true"/>
            </p:cNvPicPr>
            <p:nvPr/>
          </p:nvPicPr>
          <p:blipFill>
            <a:blip r:embed="rId2">
              <a:alphaModFix amt="40000"/>
            </a:blip>
            <a:srcRect l="14278" t="0" r="0" b="1052"/>
            <a:stretch>
              <a:fillRect/>
            </a:stretch>
          </p:blipFill>
          <p:spPr>
            <a:xfrm flipH="false" flipV="false" rot="-5400000">
              <a:off x="9923117" y="6331282"/>
              <a:ext cx="8063297" cy="9307382"/>
            </a:xfrm>
            <a:prstGeom prst="rect">
              <a:avLst/>
            </a:prstGeom>
          </p:spPr>
        </p:pic>
        <p:pic>
          <p:nvPicPr>
            <p:cNvPr name="Picture 6" id="6"/>
            <p:cNvPicPr>
              <a:picLocks noChangeAspect="true"/>
            </p:cNvPicPr>
            <p:nvPr/>
          </p:nvPicPr>
          <p:blipFill>
            <a:blip r:embed="rId2">
              <a:alphaModFix amt="40000"/>
            </a:blip>
            <a:srcRect l="0" t="1296" r="25658" b="0"/>
            <a:stretch>
              <a:fillRect/>
            </a:stretch>
          </p:blipFill>
          <p:spPr>
            <a:xfrm flipH="false" flipV="false" rot="-5400000">
              <a:off x="10568794" y="-1145763"/>
              <a:ext cx="6992870" cy="9284395"/>
            </a:xfrm>
            <a:prstGeom prst="rect">
              <a:avLst/>
            </a:prstGeom>
          </p:spPr>
        </p:pic>
        <p:pic>
          <p:nvPicPr>
            <p:cNvPr name="Picture 7" id="7"/>
            <p:cNvPicPr>
              <a:picLocks noChangeAspect="true"/>
            </p:cNvPicPr>
            <p:nvPr/>
          </p:nvPicPr>
          <p:blipFill>
            <a:blip r:embed="rId2">
              <a:alphaModFix amt="40000"/>
            </a:blip>
            <a:srcRect l="14278" t="0" r="0" b="1052"/>
            <a:stretch>
              <a:fillRect/>
            </a:stretch>
          </p:blipFill>
          <p:spPr>
            <a:xfrm flipH="false" flipV="false" rot="-5400000">
              <a:off x="19200027" y="6331282"/>
              <a:ext cx="8063297" cy="9307382"/>
            </a:xfrm>
            <a:prstGeom prst="rect">
              <a:avLst/>
            </a:prstGeom>
          </p:spPr>
        </p:pic>
        <p:pic>
          <p:nvPicPr>
            <p:cNvPr name="Picture 8" id="8"/>
            <p:cNvPicPr>
              <a:picLocks noChangeAspect="true"/>
            </p:cNvPicPr>
            <p:nvPr/>
          </p:nvPicPr>
          <p:blipFill>
            <a:blip r:embed="rId2">
              <a:alphaModFix amt="40000"/>
            </a:blip>
            <a:srcRect l="0" t="1296" r="25658" b="0"/>
            <a:stretch>
              <a:fillRect/>
            </a:stretch>
          </p:blipFill>
          <p:spPr>
            <a:xfrm flipH="false" flipV="false" rot="-5400000">
              <a:off x="19845705" y="-1145763"/>
              <a:ext cx="6992870" cy="9284395"/>
            </a:xfrm>
            <a:prstGeom prst="rect">
              <a:avLst/>
            </a:prstGeom>
          </p:spPr>
        </p:pic>
      </p:grpSp>
      <p:grpSp>
        <p:nvGrpSpPr>
          <p:cNvPr name="Group 9" id="9"/>
          <p:cNvGrpSpPr/>
          <p:nvPr/>
        </p:nvGrpSpPr>
        <p:grpSpPr>
          <a:xfrm rot="0">
            <a:off x="2212568" y="2413010"/>
            <a:ext cx="13955044" cy="5590027"/>
            <a:chOff x="0" y="0"/>
            <a:chExt cx="5238584" cy="2098440"/>
          </a:xfrm>
        </p:grpSpPr>
        <p:sp>
          <p:nvSpPr>
            <p:cNvPr name="Freeform 10" id="10"/>
            <p:cNvSpPr/>
            <p:nvPr/>
          </p:nvSpPr>
          <p:spPr>
            <a:xfrm>
              <a:off x="0" y="0"/>
              <a:ext cx="5238584" cy="2098441"/>
            </a:xfrm>
            <a:custGeom>
              <a:avLst/>
              <a:gdLst/>
              <a:ahLst/>
              <a:cxnLst/>
              <a:rect r="r" b="b" t="t" l="l"/>
              <a:pathLst>
                <a:path h="2098441" w="5238584">
                  <a:moveTo>
                    <a:pt x="0" y="0"/>
                  </a:moveTo>
                  <a:lnTo>
                    <a:pt x="5238584" y="0"/>
                  </a:lnTo>
                  <a:lnTo>
                    <a:pt x="5238584" y="2098441"/>
                  </a:lnTo>
                  <a:lnTo>
                    <a:pt x="0" y="2098441"/>
                  </a:lnTo>
                  <a:close/>
                </a:path>
              </a:pathLst>
            </a:custGeom>
            <a:solidFill>
              <a:srgbClr val="F5F5EF"/>
            </a:solidFill>
          </p:spPr>
        </p:sp>
      </p:grpSp>
      <p:grpSp>
        <p:nvGrpSpPr>
          <p:cNvPr name="Group 11" id="11"/>
          <p:cNvGrpSpPr/>
          <p:nvPr/>
        </p:nvGrpSpPr>
        <p:grpSpPr>
          <a:xfrm rot="0">
            <a:off x="3133112" y="2982313"/>
            <a:ext cx="12021776" cy="4322374"/>
            <a:chOff x="0" y="0"/>
            <a:chExt cx="16029035" cy="5763166"/>
          </a:xfrm>
        </p:grpSpPr>
        <p:sp>
          <p:nvSpPr>
            <p:cNvPr name="TextBox 12" id="12"/>
            <p:cNvSpPr txBox="true"/>
            <p:nvPr/>
          </p:nvSpPr>
          <p:spPr>
            <a:xfrm rot="0">
              <a:off x="0" y="57150"/>
              <a:ext cx="16029035" cy="2413423"/>
            </a:xfrm>
            <a:prstGeom prst="rect">
              <a:avLst/>
            </a:prstGeom>
          </p:spPr>
          <p:txBody>
            <a:bodyPr anchor="t" rtlCol="false" tIns="0" lIns="0" bIns="0" rIns="0">
              <a:spAutoFit/>
            </a:bodyPr>
            <a:lstStyle/>
            <a:p>
              <a:pPr algn="ctr">
                <a:lnSpc>
                  <a:spcPts val="7040"/>
                </a:lnSpc>
              </a:pPr>
              <a:r>
                <a:rPr lang="en-US" sz="6400">
                  <a:solidFill>
                    <a:srgbClr val="DC3C4D"/>
                  </a:solidFill>
                  <a:latin typeface="League Spartan Bold"/>
                </a:rPr>
                <a:t>Come sono organizzati i corsi?</a:t>
              </a:r>
            </a:p>
          </p:txBody>
        </p:sp>
        <p:sp>
          <p:nvSpPr>
            <p:cNvPr name="TextBox 13" id="13"/>
            <p:cNvSpPr txBox="true"/>
            <p:nvPr/>
          </p:nvSpPr>
          <p:spPr>
            <a:xfrm rot="0">
              <a:off x="0" y="2814861"/>
              <a:ext cx="16029035" cy="2948305"/>
            </a:xfrm>
            <a:prstGeom prst="rect">
              <a:avLst/>
            </a:prstGeom>
          </p:spPr>
          <p:txBody>
            <a:bodyPr anchor="t" rtlCol="false" tIns="0" lIns="0" bIns="0" rIns="0">
              <a:spAutoFit/>
            </a:bodyPr>
            <a:lstStyle/>
            <a:p>
              <a:pPr algn="ctr">
                <a:lnSpc>
                  <a:spcPts val="2940"/>
                </a:lnSpc>
              </a:pPr>
              <a:r>
                <a:rPr lang="en-US" sz="2100" spc="42">
                  <a:solidFill>
                    <a:srgbClr val="DC3C4D"/>
                  </a:solidFill>
                  <a:latin typeface="Glacial Indifference"/>
                </a:rPr>
                <a:t>II corsi MathUp consistono nella fruizione di lezioni online e nella possibilità di partecipare, per i corsisti che lo desiderano, alla progettazione di laboratori per gli studenti. Questa traduzione dei contenuti disciplinari in attività per gli studenti non è obbligatoria, ma l'insistenza di MathUp sull'importanza della pratica laboratoriale suggerisce di prolungare l'esperienza "teorica" proprio con la realizzazione di laboratori per gli studenti che, per la scuola secondaria di II grado, possono essere utilizzati anche per l’alternanza scuola-lavoro.</a:t>
              </a:r>
            </a:p>
          </p:txBody>
        </p:sp>
      </p:grpSp>
      <p:sp>
        <p:nvSpPr>
          <p:cNvPr name="TextBox 14" id="14"/>
          <p:cNvSpPr txBox="true"/>
          <p:nvPr/>
        </p:nvSpPr>
        <p:spPr>
          <a:xfrm rot="0">
            <a:off x="827297" y="16131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15" id="15"/>
          <p:cNvSpPr txBox="true"/>
          <p:nvPr/>
        </p:nvSpPr>
        <p:spPr>
          <a:xfrm rot="0">
            <a:off x="13352739" y="16131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968422" y="7898422"/>
            <a:ext cx="3654578" cy="2719755"/>
            <a:chOff x="0" y="0"/>
            <a:chExt cx="1625641" cy="1209810"/>
          </a:xfrm>
        </p:grpSpPr>
        <p:sp>
          <p:nvSpPr>
            <p:cNvPr name="Freeform 3" id="3"/>
            <p:cNvSpPr/>
            <p:nvPr/>
          </p:nvSpPr>
          <p:spPr>
            <a:xfrm>
              <a:off x="0" y="0"/>
              <a:ext cx="1625641" cy="1209810"/>
            </a:xfrm>
            <a:custGeom>
              <a:avLst/>
              <a:gdLst/>
              <a:ahLst/>
              <a:cxnLst/>
              <a:rect r="r" b="b" t="t" l="l"/>
              <a:pathLst>
                <a:path h="1209810" w="1625641">
                  <a:moveTo>
                    <a:pt x="0" y="0"/>
                  </a:moveTo>
                  <a:lnTo>
                    <a:pt x="1625641" y="0"/>
                  </a:lnTo>
                  <a:lnTo>
                    <a:pt x="1625641" y="1209810"/>
                  </a:lnTo>
                  <a:lnTo>
                    <a:pt x="0" y="1209810"/>
                  </a:lnTo>
                  <a:close/>
                </a:path>
              </a:pathLst>
            </a:custGeom>
            <a:solidFill>
              <a:srgbClr val="FDBE14"/>
            </a:solidFill>
          </p:spPr>
        </p:sp>
      </p:grpSp>
      <p:grpSp>
        <p:nvGrpSpPr>
          <p:cNvPr name="Group 4" id="4"/>
          <p:cNvGrpSpPr>
            <a:grpSpLocks noChangeAspect="true"/>
          </p:cNvGrpSpPr>
          <p:nvPr/>
        </p:nvGrpSpPr>
        <p:grpSpPr>
          <a:xfrm rot="0">
            <a:off x="10515369" y="-1537359"/>
            <a:ext cx="3074718" cy="3074718"/>
            <a:chOff x="0" y="0"/>
            <a:chExt cx="1708150" cy="1708150"/>
          </a:xfrm>
        </p:grpSpPr>
        <p:sp>
          <p:nvSpPr>
            <p:cNvPr name="Freeform 5" id="5"/>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name="Picture 6" id="6"/>
          <p:cNvPicPr>
            <a:picLocks noChangeAspect="true"/>
          </p:cNvPicPr>
          <p:nvPr/>
        </p:nvPicPr>
        <p:blipFill>
          <a:blip r:embed="rId2"/>
          <a:srcRect l="0" t="0" r="0" b="0"/>
          <a:stretch>
            <a:fillRect/>
          </a:stretch>
        </p:blipFill>
        <p:spPr>
          <a:xfrm flipH="false" flipV="false" rot="0">
            <a:off x="16111600" y="7371786"/>
            <a:ext cx="2915214" cy="2915214"/>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218693" y="7893755"/>
            <a:ext cx="2393245" cy="2393245"/>
          </a:xfrm>
          <a:prstGeom prst="rect">
            <a:avLst/>
          </a:prstGeom>
        </p:spPr>
      </p:pic>
      <p:grpSp>
        <p:nvGrpSpPr>
          <p:cNvPr name="Group 8" id="8"/>
          <p:cNvGrpSpPr/>
          <p:nvPr/>
        </p:nvGrpSpPr>
        <p:grpSpPr>
          <a:xfrm rot="-5400000">
            <a:off x="6243930" y="-648625"/>
            <a:ext cx="5800140" cy="11584249"/>
            <a:chOff x="0" y="0"/>
            <a:chExt cx="7733519" cy="15445666"/>
          </a:xfrm>
        </p:grpSpPr>
        <p:pic>
          <p:nvPicPr>
            <p:cNvPr name="Picture 9" id="9"/>
            <p:cNvPicPr>
              <a:picLocks noChangeAspect="true"/>
            </p:cNvPicPr>
            <p:nvPr/>
          </p:nvPicPr>
          <p:blipFill>
            <a:blip r:embed="rId4">
              <a:alphaModFix amt="9999"/>
            </a:blip>
            <a:srcRect l="0" t="0" r="0" b="0"/>
            <a:stretch>
              <a:fillRect/>
            </a:stretch>
          </p:blipFill>
          <p:spPr>
            <a:xfrm flipH="false" flipV="false" rot="0">
              <a:off x="0" y="0"/>
              <a:ext cx="7733519" cy="7733519"/>
            </a:xfrm>
            <a:prstGeom prst="rect">
              <a:avLst/>
            </a:prstGeom>
          </p:spPr>
        </p:pic>
        <p:pic>
          <p:nvPicPr>
            <p:cNvPr name="Picture 10" id="10"/>
            <p:cNvPicPr>
              <a:picLocks noChangeAspect="true"/>
            </p:cNvPicPr>
            <p:nvPr/>
          </p:nvPicPr>
          <p:blipFill>
            <a:blip r:embed="rId4">
              <a:alphaModFix amt="9999"/>
            </a:blip>
            <a:srcRect l="0" t="0" r="0" b="0"/>
            <a:stretch>
              <a:fillRect/>
            </a:stretch>
          </p:blipFill>
          <p:spPr>
            <a:xfrm flipH="false" flipV="false" rot="0">
              <a:off x="0" y="7712146"/>
              <a:ext cx="7733519" cy="7733519"/>
            </a:xfrm>
            <a:prstGeom prst="rect">
              <a:avLst/>
            </a:prstGeom>
          </p:spPr>
        </p:pic>
      </p:grpSp>
      <p:sp>
        <p:nvSpPr>
          <p:cNvPr name="TextBox 11" id="11"/>
          <p:cNvSpPr txBox="true"/>
          <p:nvPr/>
        </p:nvSpPr>
        <p:spPr>
          <a:xfrm rot="0">
            <a:off x="4044143" y="2741934"/>
            <a:ext cx="9787879" cy="4629851"/>
          </a:xfrm>
          <a:prstGeom prst="rect">
            <a:avLst/>
          </a:prstGeom>
        </p:spPr>
        <p:txBody>
          <a:bodyPr anchor="t" rtlCol="false" tIns="0" lIns="0" bIns="0" rIns="0">
            <a:spAutoFit/>
          </a:bodyPr>
          <a:lstStyle/>
          <a:p>
            <a:pPr algn="ctr">
              <a:lnSpc>
                <a:spcPts val="3333"/>
              </a:lnSpc>
            </a:pPr>
            <a:r>
              <a:rPr lang="en-US" sz="2381" spc="47">
                <a:solidFill>
                  <a:srgbClr val="202020"/>
                </a:solidFill>
                <a:latin typeface="Glacial Indifference"/>
              </a:rPr>
              <a:t>Di n</a:t>
            </a:r>
            <a:r>
              <a:rPr lang="en-US" sz="2381" spc="47">
                <a:solidFill>
                  <a:srgbClr val="202020"/>
                </a:solidFill>
                <a:latin typeface="Glacial Indifference"/>
              </a:rPr>
              <a:t>orma ciascun corso consiste in una serie di video-lezioni per un totale di 15-20 ore suddivise in unità di circa 10-20 minuti. Ogni partecipante potrà seguire il proprio corso individualmente, scegliendo a suo piacere tempi e ritmi della "frequenza", oppure partecipare a un gruppo d'ascolto che favorisca la discussione in una determinata scuola o realtà territoriale (quando ci fossero volontà e possibilità organizzative). Durante le lezioni, il docente responsabile del corso potrà suggerire ai corsisti di intervenire successivamente con esempi di attività già svolte in classe o con proposte di nuove attività secondo </a:t>
            </a:r>
            <a:r>
              <a:rPr lang="en-US" sz="2381" spc="47">
                <a:solidFill>
                  <a:srgbClr val="202020"/>
                </a:solidFill>
                <a:latin typeface="Glacial Indifference"/>
              </a:rPr>
              <a:t>l</a:t>
            </a:r>
            <a:r>
              <a:rPr lang="en-US" sz="2381" spc="47">
                <a:solidFill>
                  <a:srgbClr val="202020"/>
                </a:solidFill>
                <a:latin typeface="Glacial Indifference"/>
              </a:rPr>
              <a:t>e ind</a:t>
            </a:r>
            <a:r>
              <a:rPr lang="en-US" sz="2381" spc="47">
                <a:solidFill>
                  <a:srgbClr val="202020"/>
                </a:solidFill>
                <a:latin typeface="Glacial Indifference"/>
              </a:rPr>
              <a:t>ica</a:t>
            </a:r>
            <a:r>
              <a:rPr lang="en-US" sz="2381" spc="47">
                <a:solidFill>
                  <a:srgbClr val="202020"/>
                </a:solidFill>
                <a:latin typeface="Glacial Indifference"/>
              </a:rPr>
              <a:t>zioni da</a:t>
            </a:r>
            <a:r>
              <a:rPr lang="en-US" sz="2381" spc="47">
                <a:solidFill>
                  <a:srgbClr val="202020"/>
                </a:solidFill>
                <a:latin typeface="Glacial Indifference"/>
              </a:rPr>
              <a:t>te </a:t>
            </a:r>
            <a:r>
              <a:rPr lang="en-US" sz="2381" spc="47">
                <a:solidFill>
                  <a:srgbClr val="202020"/>
                </a:solidFill>
                <a:latin typeface="Glacial Indifference"/>
              </a:rPr>
              <a:t>a lez</a:t>
            </a:r>
            <a:r>
              <a:rPr lang="en-US" sz="2381" spc="47">
                <a:solidFill>
                  <a:srgbClr val="202020"/>
                </a:solidFill>
                <a:latin typeface="Glacial Indifference"/>
              </a:rPr>
              <a:t>i</a:t>
            </a:r>
            <a:r>
              <a:rPr lang="en-US" sz="2381" spc="47">
                <a:solidFill>
                  <a:srgbClr val="202020"/>
                </a:solidFill>
                <a:latin typeface="Glacial Indifference"/>
              </a:rPr>
              <a:t>one.</a:t>
            </a:r>
            <a:r>
              <a:rPr lang="en-US" sz="2381" spc="47">
                <a:solidFill>
                  <a:srgbClr val="202020"/>
                </a:solidFill>
                <a:latin typeface="Glacial Indifference"/>
              </a:rPr>
              <a:t> </a:t>
            </a:r>
            <a:r>
              <a:rPr lang="en-US" sz="2381" spc="47">
                <a:solidFill>
                  <a:srgbClr val="202020"/>
                </a:solidFill>
                <a:latin typeface="Glacial Indifference"/>
              </a:rPr>
              <a:t>L'inter</a:t>
            </a:r>
            <a:r>
              <a:rPr lang="en-US" sz="2381" spc="47">
                <a:solidFill>
                  <a:srgbClr val="202020"/>
                </a:solidFill>
                <a:latin typeface="Glacial Indifference"/>
              </a:rPr>
              <a:t>a</a:t>
            </a:r>
            <a:r>
              <a:rPr lang="en-US" sz="2381" spc="47">
                <a:solidFill>
                  <a:srgbClr val="202020"/>
                </a:solidFill>
                <a:latin typeface="Glacial Indifference"/>
              </a:rPr>
              <a:t>zion</a:t>
            </a:r>
            <a:r>
              <a:rPr lang="en-US" sz="2381" spc="47">
                <a:solidFill>
                  <a:srgbClr val="202020"/>
                </a:solidFill>
                <a:latin typeface="Glacial Indifference"/>
              </a:rPr>
              <a:t>e </a:t>
            </a:r>
            <a:r>
              <a:rPr lang="en-US" sz="2381" spc="47">
                <a:solidFill>
                  <a:srgbClr val="202020"/>
                </a:solidFill>
                <a:latin typeface="Glacial Indifference"/>
              </a:rPr>
              <a:t>tr</a:t>
            </a:r>
            <a:r>
              <a:rPr lang="en-US" sz="2381" spc="47">
                <a:solidFill>
                  <a:srgbClr val="202020"/>
                </a:solidFill>
                <a:latin typeface="Glacial Indifference"/>
              </a:rPr>
              <a:t>a</a:t>
            </a:r>
            <a:r>
              <a:rPr lang="en-US" sz="2381" spc="47">
                <a:solidFill>
                  <a:srgbClr val="202020"/>
                </a:solidFill>
                <a:latin typeface="Glacial Indifference"/>
              </a:rPr>
              <a:t> i</a:t>
            </a:r>
            <a:r>
              <a:rPr lang="en-US" sz="2381" spc="47">
                <a:solidFill>
                  <a:srgbClr val="202020"/>
                </a:solidFill>
                <a:latin typeface="Glacial Indifference"/>
              </a:rPr>
              <a:t> </a:t>
            </a:r>
            <a:r>
              <a:rPr lang="en-US" sz="2381" spc="47">
                <a:solidFill>
                  <a:srgbClr val="202020"/>
                </a:solidFill>
                <a:latin typeface="Glacial Indifference"/>
              </a:rPr>
              <a:t>doce</a:t>
            </a:r>
            <a:r>
              <a:rPr lang="en-US" sz="2381" spc="47">
                <a:solidFill>
                  <a:srgbClr val="202020"/>
                </a:solidFill>
                <a:latin typeface="Glacial Indifference"/>
              </a:rPr>
              <a:t>n</a:t>
            </a:r>
            <a:r>
              <a:rPr lang="en-US" sz="2381" spc="47">
                <a:solidFill>
                  <a:srgbClr val="202020"/>
                </a:solidFill>
                <a:latin typeface="Glacial Indifference"/>
              </a:rPr>
              <a:t>ti</a:t>
            </a:r>
            <a:r>
              <a:rPr lang="en-US" sz="2381" spc="47">
                <a:solidFill>
                  <a:srgbClr val="202020"/>
                </a:solidFill>
                <a:latin typeface="Glacial Indifference"/>
              </a:rPr>
              <a:t> </a:t>
            </a:r>
            <a:r>
              <a:rPr lang="en-US" sz="2381" spc="47">
                <a:solidFill>
                  <a:srgbClr val="202020"/>
                </a:solidFill>
                <a:latin typeface="Glacial Indifference"/>
              </a:rPr>
              <a:t>e i corsis</a:t>
            </a:r>
            <a:r>
              <a:rPr lang="en-US" sz="2381" spc="47">
                <a:solidFill>
                  <a:srgbClr val="202020"/>
                </a:solidFill>
                <a:latin typeface="Glacial Indifference"/>
              </a:rPr>
              <a:t>ti</a:t>
            </a:r>
            <a:r>
              <a:rPr lang="en-US" sz="2381" spc="47">
                <a:solidFill>
                  <a:srgbClr val="202020"/>
                </a:solidFill>
                <a:latin typeface="Glacial Indifference"/>
              </a:rPr>
              <a:t> </a:t>
            </a:r>
            <a:r>
              <a:rPr lang="en-US" sz="2381" spc="47">
                <a:solidFill>
                  <a:srgbClr val="202020"/>
                </a:solidFill>
                <a:latin typeface="Glacial Indifference"/>
              </a:rPr>
              <a:t>s</a:t>
            </a:r>
            <a:r>
              <a:rPr lang="en-US" sz="2381" spc="47">
                <a:solidFill>
                  <a:srgbClr val="202020"/>
                </a:solidFill>
                <a:latin typeface="Glacial Indifference"/>
              </a:rPr>
              <a:t>arà</a:t>
            </a:r>
            <a:r>
              <a:rPr lang="en-US" sz="2381" spc="47">
                <a:solidFill>
                  <a:srgbClr val="202020"/>
                </a:solidFill>
                <a:latin typeface="Glacial Indifference"/>
              </a:rPr>
              <a:t> </a:t>
            </a:r>
            <a:r>
              <a:rPr lang="en-US" sz="2381" spc="47">
                <a:solidFill>
                  <a:srgbClr val="202020"/>
                </a:solidFill>
                <a:latin typeface="Glacial Indifference"/>
              </a:rPr>
              <a:t>f</a:t>
            </a:r>
            <a:r>
              <a:rPr lang="en-US" sz="2381" spc="47">
                <a:solidFill>
                  <a:srgbClr val="202020"/>
                </a:solidFill>
                <a:latin typeface="Glacial Indifference"/>
              </a:rPr>
              <a:t>a</a:t>
            </a:r>
            <a:r>
              <a:rPr lang="en-US" sz="2381" spc="47">
                <a:solidFill>
                  <a:srgbClr val="202020"/>
                </a:solidFill>
                <a:latin typeface="Glacial Indifference"/>
              </a:rPr>
              <a:t>cilitata</a:t>
            </a:r>
            <a:r>
              <a:rPr lang="en-US" sz="2381" spc="47">
                <a:solidFill>
                  <a:srgbClr val="202020"/>
                </a:solidFill>
                <a:latin typeface="Glacial Indifference"/>
              </a:rPr>
              <a:t> </a:t>
            </a:r>
            <a:r>
              <a:rPr lang="en-US" sz="2381" spc="47">
                <a:solidFill>
                  <a:srgbClr val="202020"/>
                </a:solidFill>
                <a:latin typeface="Glacial Indifference"/>
              </a:rPr>
              <a:t>dall'i</a:t>
            </a:r>
            <a:r>
              <a:rPr lang="en-US" sz="2381" spc="47">
                <a:solidFill>
                  <a:srgbClr val="202020"/>
                </a:solidFill>
                <a:latin typeface="Glacial Indifference"/>
              </a:rPr>
              <a:t>n</a:t>
            </a:r>
            <a:r>
              <a:rPr lang="en-US" sz="2381" spc="47">
                <a:solidFill>
                  <a:srgbClr val="202020"/>
                </a:solidFill>
                <a:latin typeface="Glacial Indifference"/>
              </a:rPr>
              <a:t>t</a:t>
            </a:r>
            <a:r>
              <a:rPr lang="en-US" sz="2381" spc="47">
                <a:solidFill>
                  <a:srgbClr val="202020"/>
                </a:solidFill>
                <a:latin typeface="Glacial Indifference"/>
              </a:rPr>
              <a:t>e</a:t>
            </a:r>
            <a:r>
              <a:rPr lang="en-US" sz="2381" spc="47">
                <a:solidFill>
                  <a:srgbClr val="202020"/>
                </a:solidFill>
                <a:latin typeface="Glacial Indifference"/>
              </a:rPr>
              <a:t>rv</a:t>
            </a:r>
            <a:r>
              <a:rPr lang="en-US" sz="2381" spc="47">
                <a:solidFill>
                  <a:srgbClr val="202020"/>
                </a:solidFill>
                <a:latin typeface="Glacial Indifference"/>
              </a:rPr>
              <a:t>e</a:t>
            </a:r>
            <a:r>
              <a:rPr lang="en-US" sz="2381" spc="47">
                <a:solidFill>
                  <a:srgbClr val="202020"/>
                </a:solidFill>
                <a:latin typeface="Glacial Indifference"/>
              </a:rPr>
              <a:t>nto </a:t>
            </a:r>
            <a:r>
              <a:rPr lang="en-US" sz="2381" spc="47">
                <a:solidFill>
                  <a:srgbClr val="202020"/>
                </a:solidFill>
                <a:latin typeface="Glacial Indifference"/>
              </a:rPr>
              <a:t>de</a:t>
            </a:r>
            <a:r>
              <a:rPr lang="en-US" sz="2381" spc="47">
                <a:solidFill>
                  <a:srgbClr val="202020"/>
                </a:solidFill>
                <a:latin typeface="Glacial Indifference"/>
              </a:rPr>
              <a:t>i tutor</a:t>
            </a:r>
            <a:r>
              <a:rPr lang="en-US" sz="2381" spc="47">
                <a:solidFill>
                  <a:srgbClr val="202020"/>
                </a:solidFill>
                <a:latin typeface="Glacial Indifference"/>
              </a:rPr>
              <a:t>.</a:t>
            </a:r>
          </a:p>
        </p:txBody>
      </p:sp>
      <p:sp>
        <p:nvSpPr>
          <p:cNvPr name="TextBox 12" id="12"/>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13" id="13"/>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r>
              <a:rPr lang="en-US" sz="1400" spc="210" u="none">
                <a:solidFill>
                  <a:srgbClr val="202020"/>
                </a:solidFill>
                <a:latin typeface="Glacial Indifference"/>
              </a:rPr>
              <a:t>L</a:t>
            </a:r>
          </a:p>
        </p:txBody>
      </p:sp>
      <p:grpSp>
        <p:nvGrpSpPr>
          <p:cNvPr name="Group 14" id="14"/>
          <p:cNvGrpSpPr/>
          <p:nvPr/>
        </p:nvGrpSpPr>
        <p:grpSpPr>
          <a:xfrm rot="-7792152">
            <a:off x="14292888" y="6423678"/>
            <a:ext cx="498957" cy="2940153"/>
            <a:chOff x="0" y="0"/>
            <a:chExt cx="665276" cy="3920203"/>
          </a:xfrm>
        </p:grpSpPr>
        <p:pic>
          <p:nvPicPr>
            <p:cNvPr name="Picture 15" id="15"/>
            <p:cNvPicPr>
              <a:picLocks noChangeAspect="true"/>
            </p:cNvPicPr>
            <p:nvPr/>
          </p:nvPicPr>
          <p:blipFill>
            <a:blip r:embed="rId5"/>
            <a:srcRect l="0" t="0" r="0" b="0"/>
            <a:stretch>
              <a:fillRect/>
            </a:stretch>
          </p:blipFill>
          <p:spPr>
            <a:xfrm flipH="false" flipV="false" rot="0">
              <a:off x="0" y="0"/>
              <a:ext cx="665276" cy="665276"/>
            </a:xfrm>
            <a:prstGeom prst="rect">
              <a:avLst/>
            </a:prstGeom>
          </p:spPr>
        </p:pic>
        <p:pic>
          <p:nvPicPr>
            <p:cNvPr name="Picture 16" id="16"/>
            <p:cNvPicPr>
              <a:picLocks noChangeAspect="true"/>
            </p:cNvPicPr>
            <p:nvPr/>
          </p:nvPicPr>
          <p:blipFill>
            <a:blip r:embed="rId5"/>
            <a:srcRect l="0" t="0" r="0" b="0"/>
            <a:stretch>
              <a:fillRect/>
            </a:stretch>
          </p:blipFill>
          <p:spPr>
            <a:xfrm flipH="false" flipV="false" rot="0">
              <a:off x="0" y="2169952"/>
              <a:ext cx="665276" cy="665276"/>
            </a:xfrm>
            <a:prstGeom prst="rect">
              <a:avLst/>
            </a:prstGeom>
          </p:spPr>
        </p:pic>
        <p:pic>
          <p:nvPicPr>
            <p:cNvPr name="Picture 17" id="17"/>
            <p:cNvPicPr>
              <a:picLocks noChangeAspect="true"/>
            </p:cNvPicPr>
            <p:nvPr/>
          </p:nvPicPr>
          <p:blipFill>
            <a:blip r:embed="rId5"/>
            <a:srcRect l="0" t="0" r="0" b="0"/>
            <a:stretch>
              <a:fillRect/>
            </a:stretch>
          </p:blipFill>
          <p:spPr>
            <a:xfrm flipH="false" flipV="false" rot="0">
              <a:off x="0" y="1084976"/>
              <a:ext cx="665276" cy="665276"/>
            </a:xfrm>
            <a:prstGeom prst="rect">
              <a:avLst/>
            </a:prstGeom>
          </p:spPr>
        </p:pic>
        <p:pic>
          <p:nvPicPr>
            <p:cNvPr name="Picture 18" id="18"/>
            <p:cNvPicPr>
              <a:picLocks noChangeAspect="true"/>
            </p:cNvPicPr>
            <p:nvPr/>
          </p:nvPicPr>
          <p:blipFill>
            <a:blip r:embed="rId5"/>
            <a:srcRect l="0" t="0" r="0" b="0"/>
            <a:stretch>
              <a:fillRect/>
            </a:stretch>
          </p:blipFill>
          <p:spPr>
            <a:xfrm flipH="false" flipV="false" rot="0">
              <a:off x="0" y="3254928"/>
              <a:ext cx="665276" cy="665276"/>
            </a:xfrm>
            <a:prstGeom prst="rect">
              <a:avLst/>
            </a:prstGeom>
          </p:spPr>
        </p:pic>
      </p:grpSp>
      <p:pic>
        <p:nvPicPr>
          <p:cNvPr name="Picture 19" id="19"/>
          <p:cNvPicPr>
            <a:picLocks noChangeAspect="true"/>
          </p:cNvPicPr>
          <p:nvPr/>
        </p:nvPicPr>
        <p:blipFill>
          <a:blip r:embed="rId6"/>
          <a:srcRect l="0" t="0" r="0" b="0"/>
          <a:stretch>
            <a:fillRect/>
          </a:stretch>
        </p:blipFill>
        <p:spPr>
          <a:xfrm flipH="false" flipV="false" rot="0">
            <a:off x="1738355" y="4245424"/>
            <a:ext cx="1747167" cy="1796153"/>
          </a:xfrm>
          <a:prstGeom prst="rect">
            <a:avLst/>
          </a:prstGeom>
        </p:spPr>
      </p:pic>
      <p:sp>
        <p:nvSpPr>
          <p:cNvPr name="TextBox 20" id="20"/>
          <p:cNvSpPr txBox="true"/>
          <p:nvPr/>
        </p:nvSpPr>
        <p:spPr>
          <a:xfrm rot="0">
            <a:off x="855705" y="1817028"/>
            <a:ext cx="12021776" cy="909955"/>
          </a:xfrm>
          <a:prstGeom prst="rect">
            <a:avLst/>
          </a:prstGeom>
        </p:spPr>
        <p:txBody>
          <a:bodyPr anchor="t" rtlCol="false" tIns="0" lIns="0" bIns="0" rIns="0">
            <a:spAutoFit/>
          </a:bodyPr>
          <a:lstStyle/>
          <a:p>
            <a:pPr algn="ctr">
              <a:lnSpc>
                <a:spcPts val="7040"/>
              </a:lnSpc>
            </a:pPr>
            <a:r>
              <a:rPr lang="en-US" sz="6400">
                <a:solidFill>
                  <a:srgbClr val="1D7151"/>
                </a:solidFill>
                <a:latin typeface="League Spartan Bold"/>
              </a:rPr>
              <a:t>Le videolezioni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3673969" y="2761291"/>
            <a:ext cx="10940062" cy="4794879"/>
            <a:chOff x="0" y="0"/>
            <a:chExt cx="14586750" cy="6393172"/>
          </a:xfrm>
        </p:grpSpPr>
        <p:sp>
          <p:nvSpPr>
            <p:cNvPr name="TextBox 3" id="3"/>
            <p:cNvSpPr txBox="true"/>
            <p:nvPr/>
          </p:nvSpPr>
          <p:spPr>
            <a:xfrm rot="0">
              <a:off x="0" y="2744208"/>
              <a:ext cx="14586750" cy="3648964"/>
            </a:xfrm>
            <a:prstGeom prst="rect">
              <a:avLst/>
            </a:prstGeom>
          </p:spPr>
          <p:txBody>
            <a:bodyPr anchor="t" rtlCol="false" tIns="0" lIns="0" bIns="0" rIns="0">
              <a:spAutoFit/>
            </a:bodyPr>
            <a:lstStyle/>
            <a:p>
              <a:pPr algn="ctr">
                <a:lnSpc>
                  <a:spcPts val="3696"/>
                </a:lnSpc>
              </a:pPr>
              <a:r>
                <a:rPr lang="en-US" sz="2100" spc="42">
                  <a:solidFill>
                    <a:srgbClr val="202020"/>
                  </a:solidFill>
                  <a:latin typeface="Glacial Indifference"/>
                </a:rPr>
                <a:t>prof.ssa</a:t>
              </a:r>
              <a:r>
                <a:rPr lang="en-US" sz="2100" spc="42">
                  <a:solidFill>
                    <a:srgbClr val="202020"/>
                  </a:solidFill>
                  <a:latin typeface="Glacial Indifference"/>
                </a:rPr>
                <a:t> Simonetta Di Sieno per la scuola primaria</a:t>
              </a:r>
            </a:p>
            <a:p>
              <a:pPr algn="ctr">
                <a:lnSpc>
                  <a:spcPts val="3696"/>
                </a:lnSpc>
              </a:pPr>
              <a:r>
                <a:rPr lang="en-US" sz="2100" spc="42">
                  <a:solidFill>
                    <a:srgbClr val="202020"/>
                  </a:solidFill>
                  <a:latin typeface="Glacial Indifference"/>
                </a:rPr>
                <a:t>prof. ssa Maria Dedò per la scuola secondaria di I grado</a:t>
              </a:r>
            </a:p>
            <a:p>
              <a:pPr algn="ctr">
                <a:lnSpc>
                  <a:spcPts val="3696"/>
                </a:lnSpc>
              </a:pPr>
              <a:r>
                <a:rPr lang="en-US" sz="2100" spc="42">
                  <a:solidFill>
                    <a:srgbClr val="202020"/>
                  </a:solidFill>
                  <a:latin typeface="Glacial Indifference"/>
                </a:rPr>
                <a:t>prof.ssa Liuba Ballocco per la I classe della scuola secondaria di II grado</a:t>
              </a:r>
            </a:p>
            <a:p>
              <a:pPr algn="ctr">
                <a:lnSpc>
                  <a:spcPts val="3696"/>
                </a:lnSpc>
              </a:pPr>
              <a:r>
                <a:rPr lang="en-US" sz="2100" spc="42">
                  <a:solidFill>
                    <a:srgbClr val="202020"/>
                  </a:solidFill>
                  <a:latin typeface="Glacial Indifference"/>
                </a:rPr>
                <a:t>prof. Mauro Comoglio per la II classe della scuola secondaria di II grado</a:t>
              </a:r>
            </a:p>
            <a:p>
              <a:pPr algn="ctr">
                <a:lnSpc>
                  <a:spcPts val="3696"/>
                </a:lnSpc>
              </a:pPr>
              <a:r>
                <a:rPr lang="en-US" sz="2100" spc="42">
                  <a:solidFill>
                    <a:srgbClr val="202020"/>
                  </a:solidFill>
                  <a:latin typeface="Glacial Indifference"/>
                </a:rPr>
                <a:t>prof. Angelo Guerraggio per il triennio della scuola secondaria di II grado</a:t>
              </a:r>
            </a:p>
            <a:p>
              <a:pPr algn="ctr">
                <a:lnSpc>
                  <a:spcPts val="3696"/>
                </a:lnSpc>
              </a:pPr>
              <a:r>
                <a:rPr lang="en-US" sz="2100" spc="42">
                  <a:solidFill>
                    <a:srgbClr val="202020"/>
                  </a:solidFill>
                  <a:latin typeface="Glacial Indifference"/>
                </a:rPr>
                <a:t>prof. Dario Menasce per il corso di Fisica.</a:t>
              </a:r>
            </a:p>
          </p:txBody>
        </p:sp>
        <p:sp>
          <p:nvSpPr>
            <p:cNvPr name="TextBox 4" id="4"/>
            <p:cNvSpPr txBox="true"/>
            <p:nvPr/>
          </p:nvSpPr>
          <p:spPr>
            <a:xfrm rot="0">
              <a:off x="0" y="57150"/>
              <a:ext cx="14586750" cy="1232323"/>
            </a:xfrm>
            <a:prstGeom prst="rect">
              <a:avLst/>
            </a:prstGeom>
          </p:spPr>
          <p:txBody>
            <a:bodyPr anchor="t" rtlCol="false" tIns="0" lIns="0" bIns="0" rIns="0">
              <a:spAutoFit/>
            </a:bodyPr>
            <a:lstStyle/>
            <a:p>
              <a:pPr algn="ctr">
                <a:lnSpc>
                  <a:spcPts val="7040"/>
                </a:lnSpc>
              </a:pPr>
              <a:r>
                <a:rPr lang="en-US" sz="6400">
                  <a:solidFill>
                    <a:srgbClr val="202020"/>
                  </a:solidFill>
                  <a:latin typeface="League Spartan Bold"/>
                </a:rPr>
                <a:t>I nostri docenti e tutor</a:t>
              </a:r>
            </a:p>
          </p:txBody>
        </p:sp>
      </p:grpSp>
      <p:pic>
        <p:nvPicPr>
          <p:cNvPr name="Picture 5" id="5"/>
          <p:cNvPicPr>
            <a:picLocks noChangeAspect="true"/>
          </p:cNvPicPr>
          <p:nvPr/>
        </p:nvPicPr>
        <p:blipFill>
          <a:blip r:embed="rId2"/>
          <a:srcRect l="0" t="0" r="0" b="0"/>
          <a:stretch>
            <a:fillRect/>
          </a:stretch>
        </p:blipFill>
        <p:spPr>
          <a:xfrm flipH="false" flipV="false" rot="0">
            <a:off x="-1160358" y="1275747"/>
            <a:ext cx="3744660" cy="3744660"/>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5787750" y="7047936"/>
            <a:ext cx="3239064" cy="3239064"/>
          </a:xfrm>
          <a:prstGeom prst="rect">
            <a:avLst/>
          </a:prstGeom>
        </p:spPr>
      </p:pic>
      <p:grpSp>
        <p:nvGrpSpPr>
          <p:cNvPr name="Group 7" id="7"/>
          <p:cNvGrpSpPr/>
          <p:nvPr/>
        </p:nvGrpSpPr>
        <p:grpSpPr>
          <a:xfrm rot="0">
            <a:off x="16774803" y="5143500"/>
            <a:ext cx="484497" cy="2854949"/>
            <a:chOff x="0" y="0"/>
            <a:chExt cx="645997" cy="3806599"/>
          </a:xfrm>
        </p:grpSpPr>
        <p:pic>
          <p:nvPicPr>
            <p:cNvPr name="Picture 8" id="8"/>
            <p:cNvPicPr>
              <a:picLocks noChangeAspect="true"/>
            </p:cNvPicPr>
            <p:nvPr/>
          </p:nvPicPr>
          <p:blipFill>
            <a:blip r:embed="rId4"/>
            <a:srcRect l="0" t="0" r="0" b="0"/>
            <a:stretch>
              <a:fillRect/>
            </a:stretch>
          </p:blipFill>
          <p:spPr>
            <a:xfrm flipH="false" flipV="false" rot="0">
              <a:off x="0" y="0"/>
              <a:ext cx="645997" cy="645997"/>
            </a:xfrm>
            <a:prstGeom prst="rect">
              <a:avLst/>
            </a:prstGeom>
          </p:spPr>
        </p:pic>
        <p:pic>
          <p:nvPicPr>
            <p:cNvPr name="Picture 9" id="9"/>
            <p:cNvPicPr>
              <a:picLocks noChangeAspect="true"/>
            </p:cNvPicPr>
            <p:nvPr/>
          </p:nvPicPr>
          <p:blipFill>
            <a:blip r:embed="rId4"/>
            <a:srcRect l="0" t="0" r="0" b="0"/>
            <a:stretch>
              <a:fillRect/>
            </a:stretch>
          </p:blipFill>
          <p:spPr>
            <a:xfrm flipH="false" flipV="false" rot="0">
              <a:off x="0" y="2107068"/>
              <a:ext cx="645997" cy="645997"/>
            </a:xfrm>
            <a:prstGeom prst="rect">
              <a:avLst/>
            </a:prstGeom>
          </p:spPr>
        </p:pic>
        <p:pic>
          <p:nvPicPr>
            <p:cNvPr name="Picture 10" id="10"/>
            <p:cNvPicPr>
              <a:picLocks noChangeAspect="true"/>
            </p:cNvPicPr>
            <p:nvPr/>
          </p:nvPicPr>
          <p:blipFill>
            <a:blip r:embed="rId4"/>
            <a:srcRect l="0" t="0" r="0" b="0"/>
            <a:stretch>
              <a:fillRect/>
            </a:stretch>
          </p:blipFill>
          <p:spPr>
            <a:xfrm flipH="false" flipV="false" rot="0">
              <a:off x="0" y="1053534"/>
              <a:ext cx="645997" cy="645997"/>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0" y="3160602"/>
              <a:ext cx="645997" cy="645997"/>
            </a:xfrm>
            <a:prstGeom prst="rect">
              <a:avLst/>
            </a:prstGeom>
          </p:spPr>
        </p:pic>
      </p:grpSp>
      <p:pic>
        <p:nvPicPr>
          <p:cNvPr name="Picture 12" id="12"/>
          <p:cNvPicPr>
            <a:picLocks noChangeAspect="true"/>
          </p:cNvPicPr>
          <p:nvPr/>
        </p:nvPicPr>
        <p:blipFill>
          <a:blip r:embed="rId5"/>
          <a:srcRect l="0" t="0" r="0" b="0"/>
          <a:stretch>
            <a:fillRect/>
          </a:stretch>
        </p:blipFill>
        <p:spPr>
          <a:xfrm flipH="false" flipV="false" rot="9230265">
            <a:off x="-2217988" y="8367648"/>
            <a:ext cx="4435977" cy="2217988"/>
          </a:xfrm>
          <a:prstGeom prst="rect">
            <a:avLst/>
          </a:prstGeom>
        </p:spPr>
      </p:pic>
      <p:sp>
        <p:nvSpPr>
          <p:cNvPr name="TextBox 13" id="13"/>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202020"/>
                </a:solidFill>
                <a:latin typeface="Glacial Indifference Bold"/>
              </a:rPr>
              <a:t>MATHUP</a:t>
            </a:r>
          </a:p>
        </p:txBody>
      </p:sp>
      <p:sp>
        <p:nvSpPr>
          <p:cNvPr name="TextBox 14" id="14"/>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202020"/>
                </a:solidFill>
                <a:latin typeface="Glacial Indifference"/>
              </a:rPr>
              <a:t>I NUOVI CORSI 2020/2021</a:t>
            </a:r>
          </a:p>
        </p:txBody>
      </p:sp>
      <p:pic>
        <p:nvPicPr>
          <p:cNvPr name="Picture 15" id="15"/>
          <p:cNvPicPr>
            <a:picLocks noChangeAspect="true"/>
          </p:cNvPicPr>
          <p:nvPr/>
        </p:nvPicPr>
        <p:blipFill>
          <a:blip r:embed="rId6"/>
          <a:srcRect l="0" t="0" r="0" b="0"/>
          <a:stretch>
            <a:fillRect/>
          </a:stretch>
        </p:blipFill>
        <p:spPr>
          <a:xfrm flipH="false" flipV="false" rot="-1886811">
            <a:off x="2030885" y="5143500"/>
            <a:ext cx="2212042" cy="1596692"/>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7151"/>
        </a:solidFill>
      </p:bgPr>
    </p:bg>
    <p:spTree>
      <p:nvGrpSpPr>
        <p:cNvPr id="1" name=""/>
        <p:cNvGrpSpPr/>
        <p:nvPr/>
      </p:nvGrpSpPr>
      <p:grpSpPr>
        <a:xfrm>
          <a:off x="0" y="0"/>
          <a:ext cx="0" cy="0"/>
          <a:chOff x="0" y="0"/>
          <a:chExt cx="0" cy="0"/>
        </a:xfrm>
      </p:grpSpPr>
      <p:grpSp>
        <p:nvGrpSpPr>
          <p:cNvPr name="Group 2" id="2"/>
          <p:cNvGrpSpPr/>
          <p:nvPr/>
        </p:nvGrpSpPr>
        <p:grpSpPr>
          <a:xfrm rot="0">
            <a:off x="2865521" y="4012562"/>
            <a:ext cx="12556958" cy="2261876"/>
            <a:chOff x="0" y="0"/>
            <a:chExt cx="16742611" cy="3015835"/>
          </a:xfrm>
        </p:grpSpPr>
        <p:sp>
          <p:nvSpPr>
            <p:cNvPr name="TextBox 3" id="3"/>
            <p:cNvSpPr txBox="true"/>
            <p:nvPr/>
          </p:nvSpPr>
          <p:spPr>
            <a:xfrm rot="0">
              <a:off x="0" y="57150"/>
              <a:ext cx="16742611" cy="1232323"/>
            </a:xfrm>
            <a:prstGeom prst="rect">
              <a:avLst/>
            </a:prstGeom>
          </p:spPr>
          <p:txBody>
            <a:bodyPr anchor="t" rtlCol="false" tIns="0" lIns="0" bIns="0" rIns="0">
              <a:spAutoFit/>
            </a:bodyPr>
            <a:lstStyle/>
            <a:p>
              <a:pPr algn="ctr">
                <a:lnSpc>
                  <a:spcPts val="7040"/>
                </a:lnSpc>
              </a:pPr>
              <a:r>
                <a:rPr lang="en-US" sz="6400">
                  <a:solidFill>
                    <a:srgbClr val="FFC0C0"/>
                  </a:solidFill>
                  <a:latin typeface="League Spartan Bold"/>
                </a:rPr>
                <a:t>Per i programmi completi</a:t>
              </a:r>
              <a:r>
                <a:rPr lang="en-US" sz="6400">
                  <a:solidFill>
                    <a:srgbClr val="FFC0C0"/>
                  </a:solidFill>
                  <a:latin typeface="League Spartan Bold"/>
                </a:rPr>
                <a:t>?</a:t>
              </a:r>
            </a:p>
          </p:txBody>
        </p:sp>
        <p:sp>
          <p:nvSpPr>
            <p:cNvPr name="TextBox 4" id="4"/>
            <p:cNvSpPr txBox="true"/>
            <p:nvPr/>
          </p:nvSpPr>
          <p:spPr>
            <a:xfrm rot="0">
              <a:off x="0" y="1555547"/>
              <a:ext cx="16742611" cy="1460288"/>
            </a:xfrm>
            <a:prstGeom prst="rect">
              <a:avLst/>
            </a:prstGeom>
          </p:spPr>
          <p:txBody>
            <a:bodyPr anchor="t" rtlCol="false" tIns="0" lIns="0" bIns="0" rIns="0">
              <a:spAutoFit/>
            </a:bodyPr>
            <a:lstStyle/>
            <a:p>
              <a:pPr algn="ctr">
                <a:lnSpc>
                  <a:spcPts val="4160"/>
                </a:lnSpc>
              </a:pPr>
              <a:r>
                <a:rPr lang="en-US" sz="3200">
                  <a:solidFill>
                    <a:srgbClr val="FFC0C0"/>
                  </a:solidFill>
                  <a:latin typeface="Glacial Indifference"/>
                </a:rPr>
                <a:t>Per consultare l'intero percorso dei corsi MathUp basta collegarsi al sito </a:t>
              </a:r>
            </a:p>
            <a:p>
              <a:pPr algn="ctr" marL="0" indent="0" lvl="0">
                <a:lnSpc>
                  <a:spcPts val="4680"/>
                </a:lnSpc>
              </a:pPr>
              <a:r>
                <a:rPr lang="en-US" sz="3600">
                  <a:solidFill>
                    <a:srgbClr val="FDBE14"/>
                  </a:solidFill>
                  <a:latin typeface="Glacial Indifference"/>
                </a:rPr>
                <a:t>mateinitaly.it/mathup</a:t>
              </a:r>
            </a:p>
          </p:txBody>
        </p:sp>
      </p:grpSp>
      <p:sp>
        <p:nvSpPr>
          <p:cNvPr name="TextBox 5" id="5"/>
          <p:cNvSpPr txBox="true"/>
          <p:nvPr/>
        </p:nvSpPr>
        <p:spPr>
          <a:xfrm rot="0">
            <a:off x="1028700" y="827495"/>
            <a:ext cx="4216412" cy="238885"/>
          </a:xfrm>
          <a:prstGeom prst="rect">
            <a:avLst/>
          </a:prstGeom>
        </p:spPr>
        <p:txBody>
          <a:bodyPr anchor="t" rtlCol="false" tIns="0" lIns="0" bIns="0" rIns="0">
            <a:spAutoFit/>
          </a:bodyPr>
          <a:lstStyle/>
          <a:p>
            <a:pPr>
              <a:lnSpc>
                <a:spcPts val="1960"/>
              </a:lnSpc>
            </a:pPr>
            <a:r>
              <a:rPr lang="en-US" sz="1400" spc="210">
                <a:solidFill>
                  <a:srgbClr val="FFC0C0"/>
                </a:solidFill>
                <a:latin typeface="Glacial Indifference Bold"/>
              </a:rPr>
              <a:t>MATHUP</a:t>
            </a:r>
          </a:p>
        </p:txBody>
      </p:sp>
      <p:sp>
        <p:nvSpPr>
          <p:cNvPr name="TextBox 6" id="6"/>
          <p:cNvSpPr txBox="true"/>
          <p:nvPr/>
        </p:nvSpPr>
        <p:spPr>
          <a:xfrm rot="0">
            <a:off x="13042888" y="827495"/>
            <a:ext cx="4216412" cy="238885"/>
          </a:xfrm>
          <a:prstGeom prst="rect">
            <a:avLst/>
          </a:prstGeom>
        </p:spPr>
        <p:txBody>
          <a:bodyPr anchor="t" rtlCol="false" tIns="0" lIns="0" bIns="0" rIns="0">
            <a:spAutoFit/>
          </a:bodyPr>
          <a:lstStyle/>
          <a:p>
            <a:pPr algn="r" marL="0" indent="0" lvl="1">
              <a:lnSpc>
                <a:spcPts val="1960"/>
              </a:lnSpc>
              <a:spcBef>
                <a:spcPct val="0"/>
              </a:spcBef>
            </a:pPr>
            <a:r>
              <a:rPr lang="en-US" sz="1400" spc="210">
                <a:solidFill>
                  <a:srgbClr val="FFC0C0"/>
                </a:solidFill>
                <a:latin typeface="Glacial Indifference"/>
              </a:rPr>
              <a:t>I NUOVI CORSI 2020/2021</a:t>
            </a:r>
          </a:p>
        </p:txBody>
      </p:sp>
      <p:pic>
        <p:nvPicPr>
          <p:cNvPr name="Picture 7" id="7"/>
          <p:cNvPicPr>
            <a:picLocks noChangeAspect="true"/>
          </p:cNvPicPr>
          <p:nvPr/>
        </p:nvPicPr>
        <p:blipFill>
          <a:blip r:embed="rId2"/>
          <a:srcRect l="0" t="0" r="0" b="0"/>
          <a:stretch>
            <a:fillRect/>
          </a:stretch>
        </p:blipFill>
        <p:spPr>
          <a:xfrm flipH="false" flipV="false" rot="0">
            <a:off x="7953875" y="1560559"/>
            <a:ext cx="1784321" cy="1883640"/>
          </a:xfrm>
          <a:prstGeom prst="rect">
            <a:avLst/>
          </a:prstGeom>
        </p:spPr>
      </p:pic>
      <p:grpSp>
        <p:nvGrpSpPr>
          <p:cNvPr name="Group 8" id="8"/>
          <p:cNvGrpSpPr>
            <a:grpSpLocks noChangeAspect="true"/>
          </p:cNvGrpSpPr>
          <p:nvPr/>
        </p:nvGrpSpPr>
        <p:grpSpPr>
          <a:xfrm rot="-1136292">
            <a:off x="15198195" y="7252633"/>
            <a:ext cx="3539335" cy="3539335"/>
            <a:chOff x="0" y="0"/>
            <a:chExt cx="1708150" cy="1708150"/>
          </a:xfrm>
        </p:grpSpPr>
        <p:sp>
          <p:nvSpPr>
            <p:cNvPr name="Freeform 9" id="9"/>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pic>
        <p:nvPicPr>
          <p:cNvPr name="Picture 10" id="10"/>
          <p:cNvPicPr>
            <a:picLocks noChangeAspect="true"/>
          </p:cNvPicPr>
          <p:nvPr/>
        </p:nvPicPr>
        <p:blipFill>
          <a:blip r:embed="rId3"/>
          <a:srcRect l="0" t="0" r="0" b="0"/>
          <a:stretch>
            <a:fillRect/>
          </a:stretch>
        </p:blipFill>
        <p:spPr>
          <a:xfrm flipH="false" flipV="false" rot="-1884329">
            <a:off x="-580603" y="7269797"/>
            <a:ext cx="3327054" cy="33270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DAEEkz_S5IY</dc:identifier>
  <dcterms:modified xsi:type="dcterms:W3CDTF">2011-08-01T06:04:30Z</dcterms:modified>
  <cp:revision>1</cp:revision>
  <dc:title>MathUp 2.0-2.1</dc:title>
</cp:coreProperties>
</file>