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59" r:id="rId5"/>
    <p:sldId id="262" r:id="rId6"/>
    <p:sldId id="261" r:id="rId7"/>
    <p:sldId id="263" r:id="rId8"/>
    <p:sldId id="260" r:id="rId9"/>
    <p:sldId id="267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64" r:id="rId22"/>
    <p:sldId id="297" r:id="rId23"/>
    <p:sldId id="298" r:id="rId24"/>
    <p:sldId id="314" r:id="rId25"/>
    <p:sldId id="313" r:id="rId26"/>
    <p:sldId id="311" r:id="rId27"/>
    <p:sldId id="312" r:id="rId28"/>
    <p:sldId id="315" r:id="rId29"/>
    <p:sldId id="316" r:id="rId30"/>
    <p:sldId id="317" r:id="rId31"/>
    <p:sldId id="318" r:id="rId32"/>
    <p:sldId id="319" r:id="rId33"/>
    <p:sldId id="328" r:id="rId34"/>
    <p:sldId id="320" r:id="rId35"/>
    <p:sldId id="321" r:id="rId36"/>
    <p:sldId id="322" r:id="rId37"/>
    <p:sldId id="323" r:id="rId38"/>
    <p:sldId id="327" r:id="rId39"/>
    <p:sldId id="300" r:id="rId40"/>
    <p:sldId id="265" r:id="rId41"/>
    <p:sldId id="302" r:id="rId42"/>
    <p:sldId id="304" r:id="rId43"/>
    <p:sldId id="268" r:id="rId44"/>
    <p:sldId id="307" r:id="rId45"/>
    <p:sldId id="308" r:id="rId46"/>
    <p:sldId id="305" r:id="rId4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202"/>
    <a:srgbClr val="39A603"/>
    <a:srgbClr val="55FF00"/>
    <a:srgbClr val="570E0E"/>
    <a:srgbClr val="14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1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9.pn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2.jpe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1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341A860F-86E3-EF4D-AB66-014B8144D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23" y="1006882"/>
            <a:ext cx="5959078" cy="5851118"/>
          </a:xfrm>
          <a:prstGeom prst="rect">
            <a:avLst/>
          </a:prstGeom>
        </p:spPr>
      </p:pic>
      <p:pic>
        <p:nvPicPr>
          <p:cNvPr id="3" name="Image 3">
            <a:extLst>
              <a:ext uri="{FF2B5EF4-FFF2-40B4-BE49-F238E27FC236}">
                <a16:creationId xmlns:a16="http://schemas.microsoft.com/office/drawing/2014/main" id="{614EA116-1405-8B47-A11A-0775B15DD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882"/>
            <a:ext cx="5661422" cy="58511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2440C06-0F1E-4049-8CD9-E1ACD4A77146}"/>
              </a:ext>
            </a:extLst>
          </p:cNvPr>
          <p:cNvSpPr txBox="1"/>
          <p:nvPr/>
        </p:nvSpPr>
        <p:spPr>
          <a:xfrm>
            <a:off x="3506391" y="0"/>
            <a:ext cx="5179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rgbClr val="C00000"/>
                </a:solidFill>
              </a:rPr>
              <a:t>LE AMERICHE</a:t>
            </a:r>
          </a:p>
        </p:txBody>
      </p:sp>
    </p:spTree>
    <p:extLst>
      <p:ext uri="{BB962C8B-B14F-4D97-AF65-F5344CB8AC3E}">
        <p14:creationId xmlns:p14="http://schemas.microsoft.com/office/powerpoint/2010/main" val="110187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92D22806-BA00-47E5-8283-1BAF61E80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928" y="1048820"/>
            <a:ext cx="6709775" cy="528227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E2F22E-1459-4E0E-8CFE-A5D522830943}"/>
              </a:ext>
            </a:extLst>
          </p:cNvPr>
          <p:cNvSpPr txBox="1"/>
          <p:nvPr/>
        </p:nvSpPr>
        <p:spPr>
          <a:xfrm>
            <a:off x="6916455" y="402921"/>
            <a:ext cx="5185774" cy="594008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 Il Mississippi è un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fiume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dell‘America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settentrionale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che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attraversa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parte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centrale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degli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Stati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Uniti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Nasce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nel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nord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del Minnesota e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sfocia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nel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Golfo del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Messico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scorrendo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verso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sud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. Solo uno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dei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suoi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affluenti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, il Missouri, è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più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lungo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nel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Nord America, e il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bacino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idrografico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del Mississippi-Missouri ne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fanno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uno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dei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più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consistenti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sistemi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fluviali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nel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mondo. Il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bacino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idrografico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del Mississippi è il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più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grande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dell’ America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settentrionale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e il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terzo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nel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mondo, alle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spalle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del Rio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delle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Amazzoni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e del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fiume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Congo. Il Mississippi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raccoglie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maggior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parte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delle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acque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che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cadono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tra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le Montagne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Rocciose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e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gli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Appalachi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fatta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eccezione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per la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regione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prossima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ai Grandi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94241C-EF92-4FAC-ABCC-5E8D0E7DE079}"/>
              </a:ext>
            </a:extLst>
          </p:cNvPr>
          <p:cNvSpPr txBox="1"/>
          <p:nvPr/>
        </p:nvSpPr>
        <p:spPr>
          <a:xfrm>
            <a:off x="1185797" y="-4175"/>
            <a:ext cx="425676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5400" b="1">
                <a:solidFill>
                  <a:srgbClr val="FF0000"/>
                </a:solidFill>
                <a:cs typeface="Calibri"/>
              </a:rPr>
              <a:t>IL MISSISSI</a:t>
            </a:r>
            <a:r>
              <a:rPr lang="fr-FR" sz="5400" b="1">
                <a:solidFill>
                  <a:srgbClr val="FF0000"/>
                </a:solidFill>
                <a:cs typeface="Calibri"/>
              </a:rPr>
              <a:t>P</a:t>
            </a:r>
            <a:r>
              <a:rPr lang="it-IT" sz="5400" b="1">
                <a:solidFill>
                  <a:srgbClr val="FF0000"/>
                </a:solidFill>
                <a:cs typeface="Calibri"/>
              </a:rPr>
              <a:t>PI</a:t>
            </a:r>
            <a:endParaRPr lang="it-IT" sz="54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16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6878EB06-B7DA-4959-9185-60E51783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88" y="41231"/>
            <a:ext cx="9079280" cy="68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9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DA2D5431-3A88-48D2-9D30-7731F083D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65" y="-522"/>
            <a:ext cx="9047965" cy="680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6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2" descr="Immagine che contiene esterni, natura, onda&#10;&#10;Descrizione generata automaticamente">
            <a:extLst>
              <a:ext uri="{FF2B5EF4-FFF2-40B4-BE49-F238E27FC236}">
                <a16:creationId xmlns:a16="http://schemas.microsoft.com/office/drawing/2014/main" id="{E51B756F-5D16-4E03-97F3-600A7C963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8433" b="-1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72E0D9-ACCE-48F3-B123-4CAF69A7C201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PATRIMONIO MONDIALE DELL’UMANITA’, FORMATE DAL FIUME OMONIMO AL CONFINE TRA BRASILE ED ARGENTINA</a:t>
            </a:r>
            <a:endParaRPr lang="it-IT">
              <a:ea typeface="+mj-ea"/>
              <a:cs typeface="+mj-cs"/>
            </a:endParaRPr>
          </a:p>
        </p:txBody>
      </p:sp>
      <p:pic>
        <p:nvPicPr>
          <p:cNvPr id="3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55437452-ABB7-43A2-B09E-36B2C97112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92" b="1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172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testo, libro&#10;&#10;Descrizione generata automaticamente">
            <a:extLst>
              <a:ext uri="{FF2B5EF4-FFF2-40B4-BE49-F238E27FC236}">
                <a16:creationId xmlns:a16="http://schemas.microsoft.com/office/drawing/2014/main" id="{B845B71F-32BE-4115-BFAF-627B62EC8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" b="61448"/>
          <a:stretch/>
        </p:blipFill>
        <p:spPr>
          <a:xfrm>
            <a:off x="1731932" y="-521"/>
            <a:ext cx="8251317" cy="2390787"/>
          </a:xfrm>
          <a:prstGeom prst="rect">
            <a:avLst/>
          </a:prstGeom>
        </p:spPr>
      </p:pic>
      <p:pic>
        <p:nvPicPr>
          <p:cNvPr id="3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4D061965-3EAB-4AAD-AA9E-4E8C8AC8F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290" y="2387824"/>
            <a:ext cx="7450898" cy="4472732"/>
          </a:xfrm>
          <a:prstGeom prst="rect">
            <a:avLst/>
          </a:prstGeom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8C67FD72-2F39-4B1A-8407-8ECFECB2E8F5}"/>
              </a:ext>
            </a:extLst>
          </p:cNvPr>
          <p:cNvCxnSpPr/>
          <p:nvPr/>
        </p:nvCxnSpPr>
        <p:spPr>
          <a:xfrm>
            <a:off x="7194115" y="2408129"/>
            <a:ext cx="1415440" cy="2876810"/>
          </a:xfrm>
          <a:prstGeom prst="straightConnector1">
            <a:avLst/>
          </a:prstGeom>
          <a:ln w="28575">
            <a:solidFill>
              <a:srgbClr val="1002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B56980A-CE2C-4F38-9268-9E3BE332F0BE}"/>
              </a:ext>
            </a:extLst>
          </p:cNvPr>
          <p:cNvCxnSpPr>
            <a:cxnSpLocks/>
          </p:cNvCxnSpPr>
          <p:nvPr/>
        </p:nvCxnSpPr>
        <p:spPr>
          <a:xfrm>
            <a:off x="7997867" y="2355937"/>
            <a:ext cx="601249" cy="2876809"/>
          </a:xfrm>
          <a:prstGeom prst="straightConnector1">
            <a:avLst/>
          </a:prstGeom>
          <a:ln w="28575">
            <a:solidFill>
              <a:srgbClr val="1002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070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21B6187E-9154-4B93-B1BA-AB73AE9C1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03" r="-1" b="21247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67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88AFDD90-AAE6-4DEC-865B-5EFA3CAFE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8249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5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DEE5C700-1E7B-4B0D-9099-85727D3DE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5" y="855836"/>
            <a:ext cx="4601227" cy="604402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EED353-2E0C-4DA7-B269-90B05922B10E}"/>
              </a:ext>
            </a:extLst>
          </p:cNvPr>
          <p:cNvSpPr txBox="1"/>
          <p:nvPr/>
        </p:nvSpPr>
        <p:spPr>
          <a:xfrm>
            <a:off x="-4175" y="-4175"/>
            <a:ext cx="7805801" cy="92333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LE COSTE DELL’ESTREMO NORD DELL’AMERICA SETTENTRIONALE SONO MOLTO FRASTAGLIATE. INOLTRE NUMEROSE SONO LE ISOLE IN QUESTA ZONA CHE SI AFFACCIA SUL MAR GLACIALE ARTICO.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584335-D8A0-47AF-A290-3C6354FCF8C5}"/>
              </a:ext>
            </a:extLst>
          </p:cNvPr>
          <p:cNvSpPr txBox="1"/>
          <p:nvPr/>
        </p:nvSpPr>
        <p:spPr>
          <a:xfrm>
            <a:off x="4933168" y="1634646"/>
            <a:ext cx="4361144" cy="137455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RICORDIANO LE ISOLE DI TERRANOVA E DI BAFFIN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612B1C-A80D-4A1F-851F-122FC5A591A4}"/>
              </a:ext>
            </a:extLst>
          </p:cNvPr>
          <p:cNvSpPr txBox="1"/>
          <p:nvPr/>
        </p:nvSpPr>
        <p:spPr>
          <a:xfrm>
            <a:off x="4807907" y="3878893"/>
            <a:ext cx="5394542" cy="156966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MOLTI ANCHE I GOLFI: LA BAIA DI HUDSON ED IL GOLFO DI SAN LORENZO</a:t>
            </a:r>
            <a:endParaRPr lang="en-US" sz="3200" b="1">
              <a:solidFill>
                <a:srgbClr val="000000"/>
              </a:solidFill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8958B43-6D85-4D48-9C9F-DD3785C5078D}"/>
              </a:ext>
            </a:extLst>
          </p:cNvPr>
          <p:cNvCxnSpPr/>
          <p:nvPr/>
        </p:nvCxnSpPr>
        <p:spPr>
          <a:xfrm flipH="1" flipV="1">
            <a:off x="2555311" y="1391434"/>
            <a:ext cx="2373681" cy="58872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D06BE19-FBA3-4C1F-AECF-D60A8C251358}"/>
              </a:ext>
            </a:extLst>
          </p:cNvPr>
          <p:cNvCxnSpPr>
            <a:cxnSpLocks/>
          </p:cNvCxnSpPr>
          <p:nvPr/>
        </p:nvCxnSpPr>
        <p:spPr>
          <a:xfrm flipH="1" flipV="1">
            <a:off x="3066790" y="2299571"/>
            <a:ext cx="1726503" cy="197702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E8E97C5-1CA9-462E-86C8-D271BBE75924}"/>
              </a:ext>
            </a:extLst>
          </p:cNvPr>
          <p:cNvCxnSpPr>
            <a:cxnSpLocks/>
          </p:cNvCxnSpPr>
          <p:nvPr/>
        </p:nvCxnSpPr>
        <p:spPr>
          <a:xfrm flipH="1" flipV="1">
            <a:off x="2847585" y="1683707"/>
            <a:ext cx="2373681" cy="58872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9C74E12-9CE9-463D-9428-60754B8AF021}"/>
              </a:ext>
            </a:extLst>
          </p:cNvPr>
          <p:cNvCxnSpPr>
            <a:cxnSpLocks/>
          </p:cNvCxnSpPr>
          <p:nvPr/>
        </p:nvCxnSpPr>
        <p:spPr>
          <a:xfrm flipH="1" flipV="1">
            <a:off x="2367421" y="2049050"/>
            <a:ext cx="2446750" cy="265551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7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ACBB78EF-34DC-4C26-A9F0-34346AC67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50" y="1050725"/>
            <a:ext cx="9736898" cy="5810824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4DCEFD0B-48E9-4DFB-AF60-BD3E09C9DB1D}"/>
              </a:ext>
            </a:extLst>
          </p:cNvPr>
          <p:cNvSpPr/>
          <p:nvPr/>
        </p:nvSpPr>
        <p:spPr>
          <a:xfrm rot="18180000">
            <a:off x="5366982" y="527873"/>
            <a:ext cx="1002082" cy="329852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highlight>
                  <a:srgbClr val="FFFF00"/>
                </a:highlight>
                <a:ea typeface="+mn-lt"/>
                <a:cs typeface="+mn-lt"/>
              </a:rPr>
              <a:t>BAHAMA</a:t>
            </a:r>
            <a:endParaRPr lang="it-IT" sz="1600" b="1">
              <a:solidFill>
                <a:schemeClr val="tx1"/>
              </a:solidFill>
              <a:highlight>
                <a:srgbClr val="FFFF00"/>
              </a:highlight>
              <a:cs typeface="Calibri"/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22684A10-F93A-4750-BBB4-5ED89B301135}"/>
              </a:ext>
            </a:extLst>
          </p:cNvPr>
          <p:cNvSpPr/>
          <p:nvPr/>
        </p:nvSpPr>
        <p:spPr>
          <a:xfrm rot="17340000">
            <a:off x="4344885" y="426453"/>
            <a:ext cx="1440495" cy="567846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</a:rPr>
              <a:t>GRANDI ANTILLE</a:t>
            </a:r>
            <a:endParaRPr lang="it-IT" sz="1600" b="1">
              <a:solidFill>
                <a:schemeClr val="tx1"/>
              </a:solidFill>
              <a:highlight>
                <a:srgbClr val="FFFF00"/>
              </a:highlight>
              <a:cs typeface="Calibri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A401C5F-A5E6-44E3-9673-1A456A78DED0}"/>
              </a:ext>
            </a:extLst>
          </p:cNvPr>
          <p:cNvSpPr/>
          <p:nvPr/>
        </p:nvSpPr>
        <p:spPr>
          <a:xfrm rot="19860000">
            <a:off x="8773217" y="2753348"/>
            <a:ext cx="1576192" cy="382043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PICCOLE ANTILLE</a:t>
            </a:r>
            <a:endParaRPr lang="it-IT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1136B3-A026-4EED-AAE6-EED33DBD81A6}"/>
              </a:ext>
            </a:extLst>
          </p:cNvPr>
          <p:cNvSpPr txBox="1"/>
          <p:nvPr/>
        </p:nvSpPr>
        <p:spPr>
          <a:xfrm>
            <a:off x="1812099" y="110647"/>
            <a:ext cx="8118952" cy="83099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IN AMERICA CENTRALE SI TROVANO TRE ARCIPELAGHI CHE OCCUPANO IL MAR DEI CARAIBI:</a:t>
            </a:r>
            <a:endParaRPr 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0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18EEA4E5-9623-45FB-8F39-33B24B555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619" y="441542"/>
            <a:ext cx="4799554" cy="641332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26D542-E359-4F0A-B387-CD326D494F96}"/>
              </a:ext>
            </a:extLst>
          </p:cNvPr>
          <p:cNvSpPr txBox="1"/>
          <p:nvPr/>
        </p:nvSpPr>
        <p:spPr>
          <a:xfrm>
            <a:off x="-4175" y="-35489"/>
            <a:ext cx="7409144" cy="70788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MOLTO FRASTAGLIATE E RICCHE DI ISOLE ANCHE LE COSTE DELL’ESTREMO SUD DELL’AMERICA MERIDIONALE</a:t>
            </a:r>
            <a:endParaRPr lang="en-US" sz="2000" b="1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F720D7-1833-4489-95E4-86676EC9FB52}"/>
              </a:ext>
            </a:extLst>
          </p:cNvPr>
          <p:cNvSpPr txBox="1"/>
          <p:nvPr/>
        </p:nvSpPr>
        <p:spPr>
          <a:xfrm>
            <a:off x="89772" y="3972838"/>
            <a:ext cx="5404980" cy="12003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LO STRETTO DI MAGELLANO SEPARA LE ISOLE DELLA TERRA DEL FUOCO DAL RESTO DEL CONTINENTE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Connettore 4">
            <a:extLst>
              <a:ext uri="{FF2B5EF4-FFF2-40B4-BE49-F238E27FC236}">
                <a16:creationId xmlns:a16="http://schemas.microsoft.com/office/drawing/2014/main" id="{603133C7-73CE-4F2E-A47B-3D7A6097BA80}"/>
              </a:ext>
            </a:extLst>
          </p:cNvPr>
          <p:cNvSpPr/>
          <p:nvPr/>
        </p:nvSpPr>
        <p:spPr>
          <a:xfrm>
            <a:off x="8946714" y="6404974"/>
            <a:ext cx="459287" cy="459287"/>
          </a:xfrm>
          <a:prstGeom prst="flowChartConnector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D6E10C1-0794-4569-86CF-670738647BB5}"/>
              </a:ext>
            </a:extLst>
          </p:cNvPr>
          <p:cNvCxnSpPr/>
          <p:nvPr/>
        </p:nvCxnSpPr>
        <p:spPr>
          <a:xfrm>
            <a:off x="5499839" y="4576044"/>
            <a:ext cx="3430043" cy="17599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7" descr="Immagine che contiene mappa&#10;&#10;Descrizione generata automaticamente">
            <a:extLst>
              <a:ext uri="{FF2B5EF4-FFF2-40B4-BE49-F238E27FC236}">
                <a16:creationId xmlns:a16="http://schemas.microsoft.com/office/drawing/2014/main" id="{A948D584-0A82-46F0-9D93-9713EFBAE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104" y="439194"/>
            <a:ext cx="3447136" cy="238881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38BEFC-2E4A-457B-BD70-124D7014FCCE}"/>
              </a:ext>
            </a:extLst>
          </p:cNvPr>
          <p:cNvSpPr txBox="1"/>
          <p:nvPr/>
        </p:nvSpPr>
        <p:spPr>
          <a:xfrm>
            <a:off x="622126" y="5507276"/>
            <a:ext cx="5571994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L’ARCIPELAGO DELLA TERRA DEL FUOCO SONO LA ZONA ABITATA PIU’ A SUD DEL PIANETA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2AA1648-F585-4BFF-88F2-7CC9C9A5E5A0}"/>
              </a:ext>
            </a:extLst>
          </p:cNvPr>
          <p:cNvCxnSpPr/>
          <p:nvPr/>
        </p:nvCxnSpPr>
        <p:spPr>
          <a:xfrm>
            <a:off x="6195948" y="6117660"/>
            <a:ext cx="2803741" cy="5386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0" descr="Immagine che contiene acqua, esterni, cielo, natura&#10;&#10;Descrizione generata automaticamente">
            <a:extLst>
              <a:ext uri="{FF2B5EF4-FFF2-40B4-BE49-F238E27FC236}">
                <a16:creationId xmlns:a16="http://schemas.microsoft.com/office/drawing/2014/main" id="{BD9EF4A2-02A3-4F61-B6F8-F1FC0D132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47" y="847286"/>
            <a:ext cx="4914376" cy="28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5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BF2209-75F6-4A6D-8CB2-BC442C489000}"/>
              </a:ext>
            </a:extLst>
          </p:cNvPr>
          <p:cNvSpPr txBox="1"/>
          <p:nvPr/>
        </p:nvSpPr>
        <p:spPr>
          <a:xfrm>
            <a:off x="2349" y="4175"/>
            <a:ext cx="381834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6000" b="1" dirty="0">
                <a:cs typeface="Calibri"/>
              </a:rPr>
              <a:t>LE REGIONI</a:t>
            </a:r>
          </a:p>
        </p:txBody>
      </p:sp>
      <p:pic>
        <p:nvPicPr>
          <p:cNvPr id="6" name="Immagine 6" descr="Immagine che contiene testo, mongolfiera, veivolo, trasporto&#10;&#10;Descrizione generata automaticamente">
            <a:extLst>
              <a:ext uri="{FF2B5EF4-FFF2-40B4-BE49-F238E27FC236}">
                <a16:creationId xmlns:a16="http://schemas.microsoft.com/office/drawing/2014/main" id="{9B0E0B7A-608E-4B27-A0D9-4E7A9286A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70" y="1167922"/>
            <a:ext cx="5619750" cy="56292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37E937-0C25-4051-8F90-36A5F1814237}"/>
              </a:ext>
            </a:extLst>
          </p:cNvPr>
          <p:cNvSpPr txBox="1"/>
          <p:nvPr/>
        </p:nvSpPr>
        <p:spPr>
          <a:xfrm>
            <a:off x="4867275" y="79614"/>
            <a:ext cx="7323107" cy="120032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latin typeface="Comic Sans MS"/>
                <a:cs typeface="Calibri"/>
              </a:rPr>
              <a:t>Il continente americano riunisce poco meno di un terzo delle terre emerse. Di solito viene suddiviso in tre grandi regioni subcontinentali.</a:t>
            </a:r>
            <a:endParaRPr lang="it-IT"/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761406F8-9F52-439C-9362-FA081F1B2D4E}"/>
              </a:ext>
            </a:extLst>
          </p:cNvPr>
          <p:cNvSpPr/>
          <p:nvPr/>
        </p:nvSpPr>
        <p:spPr>
          <a:xfrm>
            <a:off x="4065651" y="1276350"/>
            <a:ext cx="666750" cy="188595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244D882-08CE-42D4-939B-8F50DD9A8F45}"/>
              </a:ext>
            </a:extLst>
          </p:cNvPr>
          <p:cNvSpPr txBox="1"/>
          <p:nvPr/>
        </p:nvSpPr>
        <p:spPr>
          <a:xfrm>
            <a:off x="5743575" y="1714500"/>
            <a:ext cx="2743200" cy="954107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cs typeface="Calibri"/>
              </a:rPr>
              <a:t>AMERICA SETTENTRIONALE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637DE1-FD3C-40AA-9CA9-708052FD1AE4}"/>
              </a:ext>
            </a:extLst>
          </p:cNvPr>
          <p:cNvSpPr txBox="1"/>
          <p:nvPr/>
        </p:nvSpPr>
        <p:spPr>
          <a:xfrm>
            <a:off x="5019675" y="3162300"/>
            <a:ext cx="4629150" cy="1015663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dirty="0">
                <a:solidFill>
                  <a:srgbClr val="FFFFFF"/>
                </a:solidFill>
                <a:cs typeface="Calibri"/>
              </a:rPr>
              <a:t>AMERICA CENTRALE CHE FUNZIONA COME PONTE-COLLEGAMENTO TRA LE ALTRE DUE REGIONI</a:t>
            </a:r>
          </a:p>
        </p:txBody>
      </p:sp>
      <p:sp>
        <p:nvSpPr>
          <p:cNvPr id="11" name="Parentesi graffa chiusa 10">
            <a:extLst>
              <a:ext uri="{FF2B5EF4-FFF2-40B4-BE49-F238E27FC236}">
                <a16:creationId xmlns:a16="http://schemas.microsoft.com/office/drawing/2014/main" id="{527043B5-EF0B-4895-9F64-F0D70A04EDB0}"/>
              </a:ext>
            </a:extLst>
          </p:cNvPr>
          <p:cNvSpPr/>
          <p:nvPr/>
        </p:nvSpPr>
        <p:spPr>
          <a:xfrm>
            <a:off x="3818001" y="3228975"/>
            <a:ext cx="428625" cy="838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arentesi graffa aperta 11">
            <a:extLst>
              <a:ext uri="{FF2B5EF4-FFF2-40B4-BE49-F238E27FC236}">
                <a16:creationId xmlns:a16="http://schemas.microsoft.com/office/drawing/2014/main" id="{1D37E044-C672-4B03-BDF5-9FEB7F23803A}"/>
              </a:ext>
            </a:extLst>
          </p:cNvPr>
          <p:cNvSpPr/>
          <p:nvPr/>
        </p:nvSpPr>
        <p:spPr>
          <a:xfrm>
            <a:off x="2884551" y="4181475"/>
            <a:ext cx="485775" cy="2371725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13565A6-E85C-40F8-955F-0D2ECB073883}"/>
              </a:ext>
            </a:extLst>
          </p:cNvPr>
          <p:cNvSpPr txBox="1"/>
          <p:nvPr/>
        </p:nvSpPr>
        <p:spPr>
          <a:xfrm>
            <a:off x="76200" y="4819650"/>
            <a:ext cx="2743200" cy="954107"/>
          </a:xfrm>
          <a:prstGeom prst="rect">
            <a:avLst/>
          </a:prstGeom>
          <a:solidFill>
            <a:srgbClr val="0070C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  <a:cs typeface="Calibri"/>
              </a:rPr>
              <a:t>AMERICA MERIDIONALE</a:t>
            </a: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CD7F63D9-FDBD-443E-A681-5B9BCD872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556" y="1033290"/>
            <a:ext cx="4475965" cy="589788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CA28DE-F90D-41CF-8059-995303E298AE}"/>
              </a:ext>
            </a:extLst>
          </p:cNvPr>
          <p:cNvSpPr txBox="1"/>
          <p:nvPr/>
        </p:nvSpPr>
        <p:spPr>
          <a:xfrm>
            <a:off x="4150290" y="-4175"/>
            <a:ext cx="8045884" cy="103653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IL CONTINENTE AMERICANO SI SVILUPPA NEI DUE EMISFERI: QUINDI PRESENTA UNA GRANDE VARIETA’ DI CLIMI, CHE SI POSSONO DIVIDERE IN TRE GRANDI REGIONI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4" name="Parentesi graffa aperta 3">
            <a:extLst>
              <a:ext uri="{FF2B5EF4-FFF2-40B4-BE49-F238E27FC236}">
                <a16:creationId xmlns:a16="http://schemas.microsoft.com/office/drawing/2014/main" id="{2F12F2C6-130F-4575-A3B9-87753DBEC5B8}"/>
              </a:ext>
            </a:extLst>
          </p:cNvPr>
          <p:cNvSpPr/>
          <p:nvPr/>
        </p:nvSpPr>
        <p:spPr>
          <a:xfrm>
            <a:off x="7197810" y="1030266"/>
            <a:ext cx="448848" cy="1022957"/>
          </a:xfrm>
          <a:prstGeom prst="leftBrac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B0332F73-42DB-47BE-9995-C4F22D164E6F}"/>
              </a:ext>
            </a:extLst>
          </p:cNvPr>
          <p:cNvSpPr/>
          <p:nvPr/>
        </p:nvSpPr>
        <p:spPr>
          <a:xfrm>
            <a:off x="7197809" y="2094978"/>
            <a:ext cx="448848" cy="1022957"/>
          </a:xfrm>
          <a:prstGeom prst="leftBrac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6DD9FF57-A1C8-477D-B16B-D9B3BC275FD5}"/>
              </a:ext>
            </a:extLst>
          </p:cNvPr>
          <p:cNvSpPr/>
          <p:nvPr/>
        </p:nvSpPr>
        <p:spPr>
          <a:xfrm>
            <a:off x="7239563" y="4882020"/>
            <a:ext cx="469724" cy="1221285"/>
          </a:xfrm>
          <a:prstGeom prst="leftBrac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84EAB9B6-6B61-412F-ADCB-4CDBED09C27F}"/>
              </a:ext>
            </a:extLst>
          </p:cNvPr>
          <p:cNvSpPr/>
          <p:nvPr/>
        </p:nvSpPr>
        <p:spPr>
          <a:xfrm>
            <a:off x="7239563" y="6145059"/>
            <a:ext cx="448848" cy="657615"/>
          </a:xfrm>
          <a:prstGeom prst="leftBrac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BE815096-8062-4FD9-A39C-C6CA6C46A251}"/>
              </a:ext>
            </a:extLst>
          </p:cNvPr>
          <p:cNvSpPr/>
          <p:nvPr/>
        </p:nvSpPr>
        <p:spPr>
          <a:xfrm>
            <a:off x="7239562" y="3191006"/>
            <a:ext cx="407095" cy="1638819"/>
          </a:xfrm>
          <a:prstGeom prst="lef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B41D22-A71F-455F-A5A3-899EA27A8CFB}"/>
              </a:ext>
            </a:extLst>
          </p:cNvPr>
          <p:cNvSpPr txBox="1"/>
          <p:nvPr/>
        </p:nvSpPr>
        <p:spPr>
          <a:xfrm>
            <a:off x="2501030" y="1196237"/>
            <a:ext cx="3567830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REGIONE FREDDA ALL’ESTREMO NORD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F5AB558-B5C3-4AD2-9480-B46347F6FBE0}"/>
              </a:ext>
            </a:extLst>
          </p:cNvPr>
          <p:cNvSpPr txBox="1"/>
          <p:nvPr/>
        </p:nvSpPr>
        <p:spPr>
          <a:xfrm>
            <a:off x="2501030" y="6144017"/>
            <a:ext cx="3567830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REGIONE FREDDA ALL’ESTREMO SUD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D3D0C34-022F-45AD-8AC5-0014F22E10CF}"/>
              </a:ext>
            </a:extLst>
          </p:cNvPr>
          <p:cNvSpPr txBox="1"/>
          <p:nvPr/>
        </p:nvSpPr>
        <p:spPr>
          <a:xfrm>
            <a:off x="2532344" y="5079305"/>
            <a:ext cx="3567830" cy="83099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REGIONE TEMPERATA ALLE MEDIE LATITUDINI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6982A44-BA54-47AF-B389-E5418C1F545B}"/>
              </a:ext>
            </a:extLst>
          </p:cNvPr>
          <p:cNvSpPr txBox="1"/>
          <p:nvPr/>
        </p:nvSpPr>
        <p:spPr>
          <a:xfrm>
            <a:off x="2093933" y="3597058"/>
            <a:ext cx="4392460" cy="8309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REGIONE CALDA NELLA FASCIA INTERTROPICALEEQUATORE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39C3C1A-1A38-4E80-9CB0-34F270A68853}"/>
              </a:ext>
            </a:extLst>
          </p:cNvPr>
          <p:cNvSpPr txBox="1"/>
          <p:nvPr/>
        </p:nvSpPr>
        <p:spPr>
          <a:xfrm>
            <a:off x="2501028" y="2198319"/>
            <a:ext cx="3567830" cy="83099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REGIONE TEMPERATA ALLE MEDIE LATITUDINI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85EB2D9-6FA6-4D1B-A2BD-276B8C3817F0}"/>
              </a:ext>
            </a:extLst>
          </p:cNvPr>
          <p:cNvSpPr txBox="1"/>
          <p:nvPr/>
        </p:nvSpPr>
        <p:spPr>
          <a:xfrm>
            <a:off x="472727" y="13439"/>
            <a:ext cx="274319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6000" b="1" dirty="0">
                <a:solidFill>
                  <a:srgbClr val="C00000"/>
                </a:solidFill>
              </a:rPr>
              <a:t>I CLIMI</a:t>
            </a:r>
          </a:p>
        </p:txBody>
      </p:sp>
    </p:spTree>
    <p:extLst>
      <p:ext uri="{BB962C8B-B14F-4D97-AF65-F5344CB8AC3E}">
        <p14:creationId xmlns:p14="http://schemas.microsoft.com/office/powerpoint/2010/main" val="161612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CA99F3-8CCF-49A5-AA01-F85729382F0D}"/>
              </a:ext>
            </a:extLst>
          </p:cNvPr>
          <p:cNvSpPr txBox="1"/>
          <p:nvPr/>
        </p:nvSpPr>
        <p:spPr>
          <a:xfrm>
            <a:off x="1371600" y="0"/>
            <a:ext cx="9458325" cy="95410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SEMPRE DAL PUNTO DI VISTA CLIMATICO SI NOTANO I SEGUENTI FENOMENI: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4A67A8-44DE-4E58-BB68-80F6D876274E}"/>
              </a:ext>
            </a:extLst>
          </p:cNvPr>
          <p:cNvSpPr txBox="1"/>
          <p:nvPr/>
        </p:nvSpPr>
        <p:spPr>
          <a:xfrm>
            <a:off x="2400300" y="2771775"/>
            <a:ext cx="2695575" cy="2862322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A PARITA’ DI LATITTUDINE SIA A NORD CHE A SUD DELL’EQUATORE, LE TEMPERATURA CAMBIANO MOLTO PASSANDO DALLE ZONE COSTIERE A QUELLE INTERNE (CONTINENTALI)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AE8A718F-43B4-4E1D-A215-D1027157D333}"/>
              </a:ext>
            </a:extLst>
          </p:cNvPr>
          <p:cNvSpPr/>
          <p:nvPr/>
        </p:nvSpPr>
        <p:spPr>
          <a:xfrm>
            <a:off x="3501008" y="949070"/>
            <a:ext cx="485775" cy="18573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5322AF59-6854-46D2-99FA-89115F912CB4}"/>
              </a:ext>
            </a:extLst>
          </p:cNvPr>
          <p:cNvSpPr/>
          <p:nvPr/>
        </p:nvSpPr>
        <p:spPr>
          <a:xfrm>
            <a:off x="8244458" y="949070"/>
            <a:ext cx="485775" cy="98107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1">
            <a:extLst>
              <a:ext uri="{FF2B5EF4-FFF2-40B4-BE49-F238E27FC236}">
                <a16:creationId xmlns:a16="http://schemas.microsoft.com/office/drawing/2014/main" id="{920CBA77-9373-4301-9EF7-5524A7769F70}"/>
              </a:ext>
            </a:extLst>
          </p:cNvPr>
          <p:cNvSpPr txBox="1"/>
          <p:nvPr/>
        </p:nvSpPr>
        <p:spPr>
          <a:xfrm>
            <a:off x="7115175" y="1933575"/>
            <a:ext cx="2743200" cy="4524315"/>
          </a:xfrm>
          <a:prstGeom prst="rect">
            <a:avLst/>
          </a:prstGeom>
          <a:solidFill>
            <a:srgbClr val="0070C0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INOLTRE MOLTE LE DIFFERENZAE CLIMATICHE TRA LA COSTA ATLANTICA E QUELLA PACIFICA, A CAUSA DELLE DIVERSE CORRENTI OCEANICHE ED ALLA POSIZIONE DI ALTE MONTAGNE PARALLELE ALLA COSTA DEL PACIFICO: LE MONTAGNE IMPEDISCONO L’INGRESSO DEI VENTI UMIDI ALL’INTERNO DEL CONTINENTE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4356ABBD-92F0-449D-BB84-FD81A743A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182" y="833927"/>
            <a:ext cx="5039637" cy="602521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33F64A-8B6E-43C4-BE31-8F89DE854C6F}"/>
              </a:ext>
            </a:extLst>
          </p:cNvPr>
          <p:cNvSpPr txBox="1"/>
          <p:nvPr/>
        </p:nvSpPr>
        <p:spPr>
          <a:xfrm>
            <a:off x="1865204" y="33924"/>
            <a:ext cx="86797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Osserviamo</a:t>
            </a:r>
            <a:r>
              <a:rPr lang="en-US" sz="4000" b="1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 le </a:t>
            </a:r>
            <a:r>
              <a:rPr lang="en-US" sz="4000" b="1" dirty="0" err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correnti</a:t>
            </a:r>
            <a:r>
              <a:rPr lang="en-US" sz="4000" b="1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oceaniche</a:t>
            </a:r>
            <a:endParaRPr lang="en-US" sz="4000" b="1" dirty="0" err="1">
              <a:solidFill>
                <a:srgbClr val="C0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A4B37F-474E-4BA4-A89C-4EE9434B884C}"/>
              </a:ext>
            </a:extLst>
          </p:cNvPr>
          <p:cNvSpPr txBox="1"/>
          <p:nvPr/>
        </p:nvSpPr>
        <p:spPr>
          <a:xfrm>
            <a:off x="288099" y="1175359"/>
            <a:ext cx="3056350" cy="5078313"/>
          </a:xfrm>
          <a:prstGeom prst="rect">
            <a:avLst/>
          </a:prstGeom>
          <a:solidFill>
            <a:srgbClr val="0070C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LA CORRENTE DEL LABRADOR E DELLA CALIFORNIA SONO CORRENTI FREDDE: FANNO ABBASSARE LA TEMPERATURA E FAVORISCONO LA FORMAZIONE DEI GHIACCI LUNGO LE COSTE.LA CORRENTE FREDDA DI HUMBOLDT IMPEDISCE ALL ‘ARIA UMIDA DI RAGGIUNGERE LE COSTE E QUINDI FAVORISCE LA FORMAZIONE DEI DESERTI COSTIERI DELL’AMERICA DEL SUD.</a:t>
            </a:r>
            <a:endParaRPr lang="en-US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6AF38F-1E69-406A-A3A1-53AE46E79F2B}"/>
              </a:ext>
            </a:extLst>
          </p:cNvPr>
          <p:cNvSpPr txBox="1"/>
          <p:nvPr/>
        </p:nvSpPr>
        <p:spPr>
          <a:xfrm>
            <a:off x="9025003" y="1864291"/>
            <a:ext cx="2701447" cy="3139321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LA CORRENTE DEL GOLFO E LA CORRENTE DEL BRASILE SONO CORRENTI CALDE CHE RENDONO PIU’ MITE LA TEMPERATURA DELLE COSTE. INOLTRE FANNO AUMENTARE L’UMIDITA’ E LA PIOVOSITA’ SULLA COSTA ORIENTALE.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4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B8BCCE85-1879-4C39-980F-8D3C3AB0F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003" y="854804"/>
            <a:ext cx="4820432" cy="6004339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4EFFA4FD-4354-4786-9940-44632EECF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193" y="2551200"/>
            <a:ext cx="3428217" cy="175403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23CEB6-3DEF-4050-B386-E81969CCD158}"/>
              </a:ext>
            </a:extLst>
          </p:cNvPr>
          <p:cNvSpPr txBox="1"/>
          <p:nvPr/>
        </p:nvSpPr>
        <p:spPr>
          <a:xfrm>
            <a:off x="195850" y="2967624"/>
            <a:ext cx="279539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I BIOMI</a:t>
            </a:r>
            <a:endParaRPr lang="en-US" sz="5400" b="1">
              <a:solidFill>
                <a:srgbClr val="C0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9B6039-AA6B-4CE1-958C-AEB6BAF53268}"/>
              </a:ext>
            </a:extLst>
          </p:cNvPr>
          <p:cNvSpPr txBox="1"/>
          <p:nvPr/>
        </p:nvSpPr>
        <p:spPr>
          <a:xfrm>
            <a:off x="3137770" y="37578"/>
            <a:ext cx="59268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ALLE DIFFERENZE CLIMATICHE CORRISPONDE UNA GRANDE VARIETA’ DI BIOMI</a:t>
            </a:r>
            <a:endParaRPr lang="en-US" sz="2400" b="1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695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472226E-EF89-A24C-8147-B3CADAA84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90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BD6B78C-E3A5-F14E-8D73-908F5E21E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35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5">
            <a:extLst>
              <a:ext uri="{FF2B5EF4-FFF2-40B4-BE49-F238E27FC236}">
                <a16:creationId xmlns:a16="http://schemas.microsoft.com/office/drawing/2014/main" id="{0C3022A5-471E-8745-9E34-7594F1AE6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74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9209BF0-DF15-BF46-9D14-9B2A4EDA4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54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25FE27A-703F-5A42-A3DB-B2E493674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720"/>
            <a:ext cx="12192000" cy="68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50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4932F2C-B633-6047-AF02-CEEE3F49E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12192000" cy="68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6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DB64F1-0D0C-4F6A-9DE2-5C4CCBEBC598}"/>
              </a:ext>
            </a:extLst>
          </p:cNvPr>
          <p:cNvSpPr txBox="1"/>
          <p:nvPr/>
        </p:nvSpPr>
        <p:spPr>
          <a:xfrm>
            <a:off x="1057275" y="66675"/>
            <a:ext cx="10077450" cy="95410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dirty="0">
                <a:cs typeface="Calibri"/>
              </a:rPr>
              <a:t>IN REALTA' DAL PUNTO DI VISTA STORICO, CULTURALE E GEOPOLITICO, E' PIU' CORRETTO DIVIDERLO IN DUE GRANDI AREE</a:t>
            </a: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D83CF5C5-D65B-4F7C-8FFE-328E956CF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360" y="1472852"/>
            <a:ext cx="5290158" cy="5300597"/>
          </a:xfrm>
          <a:prstGeom prst="rect">
            <a:avLst/>
          </a:prstGeom>
        </p:spPr>
      </p:pic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id="{9DA3C539-A253-469D-A0E4-8DBB5EBFFAB9}"/>
              </a:ext>
            </a:extLst>
          </p:cNvPr>
          <p:cNvSpPr/>
          <p:nvPr/>
        </p:nvSpPr>
        <p:spPr>
          <a:xfrm>
            <a:off x="6777013" y="1611551"/>
            <a:ext cx="438411" cy="158663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45066D4F-CB24-463E-9912-A6BE2A687BA8}"/>
              </a:ext>
            </a:extLst>
          </p:cNvPr>
          <p:cNvSpPr/>
          <p:nvPr/>
        </p:nvSpPr>
        <p:spPr>
          <a:xfrm>
            <a:off x="4331176" y="3194919"/>
            <a:ext cx="553232" cy="3288081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78B895-0B33-46C5-A409-7EEC4A776A1A}"/>
              </a:ext>
            </a:extLst>
          </p:cNvPr>
          <p:cNvSpPr txBox="1"/>
          <p:nvPr/>
        </p:nvSpPr>
        <p:spPr>
          <a:xfrm>
            <a:off x="560148" y="2908778"/>
            <a:ext cx="2743199" cy="3785652"/>
          </a:xfrm>
          <a:prstGeom prst="rect">
            <a:avLst/>
          </a:prstGeom>
          <a:solidFill>
            <a:srgbClr val="0070C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dirty="0">
                <a:solidFill>
                  <a:srgbClr val="FFFFFF"/>
                </a:solidFill>
                <a:cs typeface="Calibri"/>
              </a:rPr>
              <a:t>AMERICA CENTRALE E MERIDIONALE DETTA ANCHE AMERICA LATINA PERCHE' COLONIZZATA DA POPOLI DI LINGUA NEOLATINA: SPAGNOLI E PORTOGHESI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B8A401D-BE6A-4DE0-B593-8D9CBB80F101}"/>
              </a:ext>
            </a:extLst>
          </p:cNvPr>
          <p:cNvSpPr txBox="1"/>
          <p:nvPr/>
        </p:nvSpPr>
        <p:spPr>
          <a:xfrm>
            <a:off x="7999434" y="1673790"/>
            <a:ext cx="3421692" cy="1569660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dirty="0">
                <a:solidFill>
                  <a:srgbClr val="FFFFFF"/>
                </a:solidFill>
                <a:cs typeface="Calibri"/>
              </a:rPr>
              <a:t>AMERICA SETTENTRIONALE, IN PARTE FRANCOFONA ED IN PARTE ANGLOSASSONE</a:t>
            </a:r>
          </a:p>
        </p:txBody>
      </p:sp>
    </p:spTree>
    <p:extLst>
      <p:ext uri="{BB962C8B-B14F-4D97-AF65-F5344CB8AC3E}">
        <p14:creationId xmlns:p14="http://schemas.microsoft.com/office/powerpoint/2010/main" val="44509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A0151BC-21D1-664D-ADC6-41554C30B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5945"/>
            <a:ext cx="12192000" cy="686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5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B3660B6-DA65-374D-AEC7-7DF223C25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80368"/>
            <a:ext cx="12192000" cy="70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51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0F0D292-6AB2-A848-9CA1-7B98C418F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91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5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3FF6E7-10E6-7B42-A008-4734D45F1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9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62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A1796B2-7F9D-4341-BA02-526E314CE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719"/>
            <a:ext cx="12334877" cy="71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98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ED49717-60AF-7748-B79F-E997849F4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77000" cy="68579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6A5B5F-2F6E-384B-98AA-E249A6EAE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74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DC96515-104E-894E-B87B-C2241602C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50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2B556E-F494-A648-9C84-5E9487FDE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95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AC0F83-F1C5-EA4A-8867-D8881DFDF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36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5817F2-5236-4EF5-B65F-BCE33F350A10}"/>
              </a:ext>
            </a:extLst>
          </p:cNvPr>
          <p:cNvSpPr txBox="1"/>
          <p:nvPr/>
        </p:nvSpPr>
        <p:spPr>
          <a:xfrm>
            <a:off x="199698" y="4770570"/>
            <a:ext cx="3788802" cy="176739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IL DESERTO DI ATACAMA</a:t>
            </a:r>
          </a:p>
        </p:txBody>
      </p:sp>
      <p:pic>
        <p:nvPicPr>
          <p:cNvPr id="2" name="Immagine 2" descr="Immagine che contiene cielo, esterni, natura, montagna&#10;&#10;Descrizione generata automaticamente">
            <a:extLst>
              <a:ext uri="{FF2B5EF4-FFF2-40B4-BE49-F238E27FC236}">
                <a16:creationId xmlns:a16="http://schemas.microsoft.com/office/drawing/2014/main" id="{C3DFA30A-BDF8-418C-B79F-05F3267D9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6"/>
          <a:stretch/>
        </p:blipFill>
        <p:spPr>
          <a:xfrm>
            <a:off x="20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ED6AA7-8F9B-4FF3-AD92-DF3BE002FEF3}"/>
              </a:ext>
            </a:extLst>
          </p:cNvPr>
          <p:cNvSpPr txBox="1"/>
          <p:nvPr/>
        </p:nvSpPr>
        <p:spPr>
          <a:xfrm>
            <a:off x="4326927" y="4767660"/>
            <a:ext cx="7866707" cy="17703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Il Deserto di Atacama è situato nel Cile settentrionale. Il deserto di Atacama è il deserto più asciutto del globo: è sterile e privo di oasi . E’ protetto dall'umidità, da entrambi i lati, dalle montagne delle Ande e dalle montagne litoranee. La corrente di Humboldt, che è fredda, raffredda l'aria rendendo impossibile la formazione di nuvole. Dal nome della regione deriva quello del minerale tipico dei giacimenti di rame, l'atacamite. La zona è il più grande serbatoio naturale del mondo di nitrato di sodio, che è stato estratto su vasta scala fino all'inizio degli anni 40.</a:t>
            </a:r>
          </a:p>
        </p:txBody>
      </p:sp>
    </p:spTree>
    <p:extLst>
      <p:ext uri="{BB962C8B-B14F-4D97-AF65-F5344CB8AC3E}">
        <p14:creationId xmlns:p14="http://schemas.microsoft.com/office/powerpoint/2010/main" val="3216506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426429-6A9A-4611-BA72-A3E99BAF49CB}"/>
              </a:ext>
            </a:extLst>
          </p:cNvPr>
          <p:cNvSpPr txBox="1"/>
          <p:nvPr/>
        </p:nvSpPr>
        <p:spPr>
          <a:xfrm>
            <a:off x="-4175" y="-4175"/>
            <a:ext cx="340081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6000" b="1" dirty="0"/>
              <a:t>I CONFINI</a:t>
            </a:r>
          </a:p>
        </p:txBody>
      </p:sp>
      <p:pic>
        <p:nvPicPr>
          <p:cNvPr id="3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B8DD004D-3BE4-44C7-8AF8-0CFC0495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75" y="1089765"/>
            <a:ext cx="4038322" cy="58058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FA18D0-F2A5-4045-B1E8-56CEC036DDC2}"/>
              </a:ext>
            </a:extLst>
          </p:cNvPr>
          <p:cNvSpPr txBox="1"/>
          <p:nvPr/>
        </p:nvSpPr>
        <p:spPr>
          <a:xfrm>
            <a:off x="3388292" y="121085"/>
            <a:ext cx="8839197" cy="7694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200" b="1" dirty="0">
                <a:cs typeface="Calibri"/>
              </a:rPr>
              <a:t>LE TERRE DEL CONTINENTE AMERICANO NON CONFINANO CON LE ALTRE TERRE EMERSE: GLI UNICI CONFINI SONO COSTITUITI DA MASSE D'ACQUA.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23951B-EF20-42EC-BD66-D1B7DA0BEA06}"/>
              </a:ext>
            </a:extLst>
          </p:cNvPr>
          <p:cNvSpPr txBox="1"/>
          <p:nvPr/>
        </p:nvSpPr>
        <p:spPr>
          <a:xfrm>
            <a:off x="8016397" y="1189712"/>
            <a:ext cx="3098103" cy="830997"/>
          </a:xfrm>
          <a:prstGeom prst="rect">
            <a:avLst/>
          </a:prstGeom>
          <a:solidFill>
            <a:srgbClr val="0070C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solidFill>
                  <a:srgbClr val="FFFFFF"/>
                </a:solidFill>
              </a:rPr>
              <a:t>A NORD CON IL MAR GLACIALE ARTICO</a:t>
            </a:r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BC18496D-DBD1-4B23-8615-E7DF0B858090}"/>
              </a:ext>
            </a:extLst>
          </p:cNvPr>
          <p:cNvSpPr/>
          <p:nvPr/>
        </p:nvSpPr>
        <p:spPr>
          <a:xfrm>
            <a:off x="5555256" y="1423256"/>
            <a:ext cx="2421698" cy="2609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65EF07A-B139-4FE5-A111-13ABF293B369}"/>
              </a:ext>
            </a:extLst>
          </p:cNvPr>
          <p:cNvSpPr txBox="1"/>
          <p:nvPr/>
        </p:nvSpPr>
        <p:spPr>
          <a:xfrm>
            <a:off x="8020311" y="2112201"/>
            <a:ext cx="3098102" cy="830997"/>
          </a:xfrm>
          <a:prstGeom prst="rect">
            <a:avLst/>
          </a:prstGeom>
          <a:solidFill>
            <a:srgbClr val="0070C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solidFill>
                  <a:srgbClr val="FFFFFF"/>
                </a:solidFill>
                <a:cs typeface="Calibri"/>
              </a:rPr>
              <a:t>AD EST CON L'OCEANO ATLANTICO</a:t>
            </a:r>
          </a:p>
        </p:txBody>
      </p: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3E3E6E00-244C-4D45-A7E0-78DA42A14B99}"/>
              </a:ext>
            </a:extLst>
          </p:cNvPr>
          <p:cNvSpPr/>
          <p:nvPr/>
        </p:nvSpPr>
        <p:spPr>
          <a:xfrm rot="20040000">
            <a:off x="6847821" y="2755449"/>
            <a:ext cx="1263041" cy="2818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55CFCA1-6B34-457B-9DE6-C80496BF7836}"/>
              </a:ext>
            </a:extLst>
          </p:cNvPr>
          <p:cNvSpPr txBox="1"/>
          <p:nvPr/>
        </p:nvSpPr>
        <p:spPr>
          <a:xfrm>
            <a:off x="8013788" y="3744499"/>
            <a:ext cx="3442568" cy="1569660"/>
          </a:xfrm>
          <a:prstGeom prst="rect">
            <a:avLst/>
          </a:prstGeom>
          <a:solidFill>
            <a:srgbClr val="7030A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solidFill>
                  <a:srgbClr val="FFFFFF"/>
                </a:solidFill>
              </a:rPr>
              <a:t>IL CANALE DI PANAMA CONSENTE IL PASSAGGIO DA UN OCEANO ALL'ALTRO</a:t>
            </a:r>
          </a:p>
        </p:txBody>
      </p:sp>
      <p:sp>
        <p:nvSpPr>
          <p:cNvPr id="11" name="Freccia a sinistra 10">
            <a:extLst>
              <a:ext uri="{FF2B5EF4-FFF2-40B4-BE49-F238E27FC236}">
                <a16:creationId xmlns:a16="http://schemas.microsoft.com/office/drawing/2014/main" id="{631CF4B3-9D75-4341-95C1-7278315D230A}"/>
              </a:ext>
            </a:extLst>
          </p:cNvPr>
          <p:cNvSpPr/>
          <p:nvPr/>
        </p:nvSpPr>
        <p:spPr>
          <a:xfrm rot="660000">
            <a:off x="5980477" y="4320698"/>
            <a:ext cx="2066792" cy="20876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F38674-38B4-4144-A6A3-203F0E556A9A}"/>
              </a:ext>
            </a:extLst>
          </p:cNvPr>
          <p:cNvSpPr txBox="1"/>
          <p:nvPr/>
        </p:nvSpPr>
        <p:spPr>
          <a:xfrm>
            <a:off x="679538" y="1128386"/>
            <a:ext cx="3296431" cy="1815882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dirty="0">
                <a:solidFill>
                  <a:srgbClr val="FFFFFF"/>
                </a:solidFill>
                <a:cs typeface="Calibri"/>
              </a:rPr>
              <a:t>LO STRETTO A NORD OVEST DI BERING SEPARA L'AMERICA DALL'ASIA</a:t>
            </a:r>
            <a:endParaRPr lang="it-IT" sz="2800" b="1">
              <a:solidFill>
                <a:srgbClr val="FFFFFF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70366D9-716B-476D-A103-CB51BCC66EEA}"/>
              </a:ext>
            </a:extLst>
          </p:cNvPr>
          <p:cNvSpPr txBox="1"/>
          <p:nvPr/>
        </p:nvSpPr>
        <p:spPr>
          <a:xfrm>
            <a:off x="1239946" y="4684603"/>
            <a:ext cx="274319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solidFill>
                  <a:srgbClr val="FFFFFF"/>
                </a:solidFill>
              </a:rPr>
              <a:t>AD OVEST CON L'OCEANO PACIFICO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0B341F56-4585-4094-9AF1-7FDAB8F3A386}"/>
              </a:ext>
            </a:extLst>
          </p:cNvPr>
          <p:cNvSpPr/>
          <p:nvPr/>
        </p:nvSpPr>
        <p:spPr>
          <a:xfrm>
            <a:off x="3977107" y="1327351"/>
            <a:ext cx="521918" cy="1878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7BF76DCC-6085-4593-B0D1-AB1FA8E571C4}"/>
              </a:ext>
            </a:extLst>
          </p:cNvPr>
          <p:cNvSpPr/>
          <p:nvPr/>
        </p:nvSpPr>
        <p:spPr>
          <a:xfrm>
            <a:off x="3973846" y="4987951"/>
            <a:ext cx="1002081" cy="20876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45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910937-73FC-4053-8D58-3568A38F0D3D}"/>
              </a:ext>
            </a:extLst>
          </p:cNvPr>
          <p:cNvSpPr txBox="1"/>
          <p:nvPr/>
        </p:nvSpPr>
        <p:spPr>
          <a:xfrm>
            <a:off x="888630" y="4563895"/>
            <a:ext cx="5109005" cy="177782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LA DEATH VALLEY</a:t>
            </a:r>
            <a:endParaRPr lang="en-US" sz="5400" b="1" kern="1200">
              <a:solidFill>
                <a:srgbClr val="C00000"/>
              </a:solidFill>
              <a:latin typeface="+mj-lt"/>
              <a:ea typeface="+mj-ea"/>
              <a:cs typeface="Calibri Light"/>
            </a:endParaRPr>
          </a:p>
        </p:txBody>
      </p:sp>
      <p:pic>
        <p:nvPicPr>
          <p:cNvPr id="2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1C1EAE7F-7844-4A04-9E07-381A4AE96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r="9140" b="1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5" name="Immagine 5" descr="Immagine che contiene cielo, esterni, montagna, natura&#10;&#10;Descrizione generata automaticamente">
            <a:extLst>
              <a:ext uri="{FF2B5EF4-FFF2-40B4-BE49-F238E27FC236}">
                <a16:creationId xmlns:a16="http://schemas.microsoft.com/office/drawing/2014/main" id="{2CEFC1A8-5FF7-41A2-9279-19D371B784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10" b="2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928655-7443-4371-A381-5848BD05F3B7}"/>
              </a:ext>
            </a:extLst>
          </p:cNvPr>
          <p:cNvSpPr txBox="1"/>
          <p:nvPr/>
        </p:nvSpPr>
        <p:spPr>
          <a:xfrm>
            <a:off x="6191776" y="4571423"/>
            <a:ext cx="5208544" cy="17703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La Valle della Morte (Death Valley National Park) è un Parco nazionale degli Stati Uniti situato nello Stato della California e in piccola parte nel Nevada. È rinomata perché circa al centro della valle si trova il punto più basso del Nord America. Il bacino è sprofondato di 86 metri sotto il livello del mare. Il punto più basso si trova a Badwater (acqua cattiva).</a:t>
            </a:r>
          </a:p>
        </p:txBody>
      </p:sp>
    </p:spTree>
    <p:extLst>
      <p:ext uri="{BB962C8B-B14F-4D97-AF65-F5344CB8AC3E}">
        <p14:creationId xmlns:p14="http://schemas.microsoft.com/office/powerpoint/2010/main" val="2151593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E6678D6-C7F7-B74A-A425-DA2318667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828" y="0"/>
            <a:ext cx="9185672" cy="68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32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F1B2FA-1D00-054F-8775-580C9ED9C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75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D865949-60C3-9542-9F38-91D2F7D1E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1" t="11166" r="3656" b="3016"/>
          <a:stretch/>
        </p:blipFill>
        <p:spPr>
          <a:xfrm>
            <a:off x="1625203" y="839390"/>
            <a:ext cx="8804672" cy="601860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F67CC28-C012-384B-98AC-854151689DC5}"/>
              </a:ext>
            </a:extLst>
          </p:cNvPr>
          <p:cNvSpPr txBox="1"/>
          <p:nvPr/>
        </p:nvSpPr>
        <p:spPr>
          <a:xfrm>
            <a:off x="1392370" y="69949"/>
            <a:ext cx="9407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>
                <a:solidFill>
                  <a:srgbClr val="C00000"/>
                </a:solidFill>
              </a:rPr>
              <a:t>Cause di deforestazione dell’amazzonia</a:t>
            </a:r>
          </a:p>
        </p:txBody>
      </p:sp>
    </p:spTree>
    <p:extLst>
      <p:ext uri="{BB962C8B-B14F-4D97-AF65-F5344CB8AC3E}">
        <p14:creationId xmlns:p14="http://schemas.microsoft.com/office/powerpoint/2010/main" val="3016495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89ADCC6-8DA7-3D49-BBA3-E30A14BE0E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7" t="4602" r="1024" b="2421"/>
          <a:stretch/>
        </p:blipFill>
        <p:spPr>
          <a:xfrm>
            <a:off x="1035843" y="0"/>
            <a:ext cx="1023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9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620DA4E-D198-BD42-99AC-ECF5C227E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" t="3928" r="573" b="8871"/>
          <a:stretch/>
        </p:blipFill>
        <p:spPr>
          <a:xfrm>
            <a:off x="923478" y="0"/>
            <a:ext cx="10345043" cy="6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97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>
            <a:extLst>
              <a:ext uri="{FF2B5EF4-FFF2-40B4-BE49-F238E27FC236}">
                <a16:creationId xmlns:a16="http://schemas.microsoft.com/office/drawing/2014/main" id="{D9C46E2F-E725-3349-A86E-DDDF13486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9" y="535781"/>
            <a:ext cx="5716191" cy="546496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AFD1D26-CD10-CC4A-A379-FC46117EA0FA}"/>
              </a:ext>
            </a:extLst>
          </p:cNvPr>
          <p:cNvSpPr txBox="1"/>
          <p:nvPr/>
        </p:nvSpPr>
        <p:spPr>
          <a:xfrm>
            <a:off x="6531173" y="1867881"/>
            <a:ext cx="52810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>
                <a:solidFill>
                  <a:srgbClr val="C00000"/>
                </a:solidFill>
              </a:rPr>
              <a:t>NO ENERGY❗❗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F5FE99-7F98-034E-9717-1E2B3C9F9482}"/>
              </a:ext>
            </a:extLst>
          </p:cNvPr>
          <p:cNvSpPr txBox="1"/>
          <p:nvPr/>
        </p:nvSpPr>
        <p:spPr>
          <a:xfrm>
            <a:off x="9251156" y="6342757"/>
            <a:ext cx="319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/>
              <a:t>Malak benmoumen </a:t>
            </a:r>
          </a:p>
        </p:txBody>
      </p:sp>
    </p:spTree>
    <p:extLst>
      <p:ext uri="{BB962C8B-B14F-4D97-AF65-F5344CB8AC3E}">
        <p14:creationId xmlns:p14="http://schemas.microsoft.com/office/powerpoint/2010/main" val="17029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2C07C9-AADE-4D3D-AE30-D816A7232512}"/>
              </a:ext>
            </a:extLst>
          </p:cNvPr>
          <p:cNvSpPr txBox="1"/>
          <p:nvPr/>
        </p:nvSpPr>
        <p:spPr>
          <a:xfrm>
            <a:off x="1095375" y="95250"/>
            <a:ext cx="1000125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6000" b="1" dirty="0">
                <a:solidFill>
                  <a:srgbClr val="C00000"/>
                </a:solidFill>
              </a:rPr>
              <a:t>MORFOLOGIA DEL TERRITORIO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5E1203-CBF8-4415-8D7F-9FB647A44F76}"/>
              </a:ext>
            </a:extLst>
          </p:cNvPr>
          <p:cNvSpPr txBox="1"/>
          <p:nvPr/>
        </p:nvSpPr>
        <p:spPr>
          <a:xfrm>
            <a:off x="2581275" y="1190625"/>
            <a:ext cx="701992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cs typeface="Calibri"/>
              </a:rPr>
              <a:t>Le due aree geografiche del continente americano hanno una morfologia del territorio molto simile, che si divide in tre fasce procedendo da ovest verso est: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4E306EA1-D4B2-4F1E-98B7-53C566821129}"/>
              </a:ext>
            </a:extLst>
          </p:cNvPr>
          <p:cNvSpPr/>
          <p:nvPr/>
        </p:nvSpPr>
        <p:spPr>
          <a:xfrm>
            <a:off x="3043808" y="2387345"/>
            <a:ext cx="485775" cy="1104900"/>
          </a:xfrm>
          <a:prstGeom prst="downArrow">
            <a:avLst/>
          </a:prstGeom>
          <a:solidFill>
            <a:srgbClr val="2B0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CA0753-F9FB-4D2E-B0CD-73B0B1046312}"/>
              </a:ext>
            </a:extLst>
          </p:cNvPr>
          <p:cNvSpPr txBox="1"/>
          <p:nvPr/>
        </p:nvSpPr>
        <p:spPr>
          <a:xfrm>
            <a:off x="1790700" y="3429000"/>
            <a:ext cx="3000375" cy="3046988"/>
          </a:xfrm>
          <a:prstGeom prst="rect">
            <a:avLst/>
          </a:prstGeom>
          <a:solidFill>
            <a:srgbClr val="2B0202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dirty="0">
                <a:solidFill>
                  <a:srgbClr val="FFFFFF"/>
                </a:solidFill>
                <a:cs typeface="Calibri"/>
              </a:rPr>
              <a:t>Una serie di catene montuose giovani che si susseguono da nord a sud lungo la costa dell'oceano pacifico. Molti i coni vulcanici ancora attivi, come il ST. HELENS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18EBE412-9CEF-4565-AC0D-AADDC39DB2C8}"/>
              </a:ext>
            </a:extLst>
          </p:cNvPr>
          <p:cNvSpPr/>
          <p:nvPr/>
        </p:nvSpPr>
        <p:spPr>
          <a:xfrm>
            <a:off x="8368283" y="2387345"/>
            <a:ext cx="485775" cy="104775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55F206-A8FD-4EDF-B77D-AA66162019B5}"/>
              </a:ext>
            </a:extLst>
          </p:cNvPr>
          <p:cNvSpPr txBox="1"/>
          <p:nvPr/>
        </p:nvSpPr>
        <p:spPr>
          <a:xfrm>
            <a:off x="7400925" y="3438525"/>
            <a:ext cx="2419350" cy="19294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dirty="0">
                <a:solidFill>
                  <a:srgbClr val="FFFFFF"/>
                </a:solidFill>
                <a:cs typeface="Calibri"/>
              </a:rPr>
              <a:t>Rilievi più antichi (quindi arrotondati) o altopiani sulla costa atlantica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04F5CB5D-3649-495B-B9E5-187AD98C18C0}"/>
              </a:ext>
            </a:extLst>
          </p:cNvPr>
          <p:cNvSpPr/>
          <p:nvPr/>
        </p:nvSpPr>
        <p:spPr>
          <a:xfrm>
            <a:off x="5853683" y="2387345"/>
            <a:ext cx="485775" cy="1047750"/>
          </a:xfrm>
          <a:prstGeom prst="downArrow">
            <a:avLst/>
          </a:prstGeom>
          <a:solidFill>
            <a:srgbClr val="39A6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3218D47-F230-43D8-BD40-2872217A5FBA}"/>
              </a:ext>
            </a:extLst>
          </p:cNvPr>
          <p:cNvSpPr txBox="1"/>
          <p:nvPr/>
        </p:nvSpPr>
        <p:spPr>
          <a:xfrm>
            <a:off x="5124450" y="3429000"/>
            <a:ext cx="1943100" cy="1569660"/>
          </a:xfrm>
          <a:prstGeom prst="rect">
            <a:avLst/>
          </a:prstGeom>
          <a:solidFill>
            <a:srgbClr val="39A60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dirty="0">
                <a:solidFill>
                  <a:srgbClr val="FFFFFF"/>
                </a:solidFill>
                <a:cs typeface="Calibri"/>
              </a:rPr>
              <a:t>Vaste pianure solcate da fiumi al centro</a:t>
            </a:r>
          </a:p>
        </p:txBody>
      </p:sp>
    </p:spTree>
    <p:extLst>
      <p:ext uri="{BB962C8B-B14F-4D97-AF65-F5344CB8AC3E}">
        <p14:creationId xmlns:p14="http://schemas.microsoft.com/office/powerpoint/2010/main" val="29552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E1C9DB1-2E31-4111-9546-52625206F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949" y="386111"/>
            <a:ext cx="4632542" cy="6085780"/>
          </a:xfrm>
          <a:prstGeom prst="rect">
            <a:avLst/>
          </a:prstGeom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3747F21F-0482-41E1-A3FA-46164D0D8523}"/>
              </a:ext>
            </a:extLst>
          </p:cNvPr>
          <p:cNvCxnSpPr/>
          <p:nvPr/>
        </p:nvCxnSpPr>
        <p:spPr>
          <a:xfrm flipH="1">
            <a:off x="5276850" y="495300"/>
            <a:ext cx="3390900" cy="100012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47201F7-5B69-476B-8486-66D1303151C5}"/>
              </a:ext>
            </a:extLst>
          </p:cNvPr>
          <p:cNvCxnSpPr>
            <a:cxnSpLocks/>
          </p:cNvCxnSpPr>
          <p:nvPr/>
        </p:nvCxnSpPr>
        <p:spPr>
          <a:xfrm flipH="1" flipV="1">
            <a:off x="7210425" y="5362574"/>
            <a:ext cx="495300" cy="86677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5F8737C-8ADD-4497-B7DB-6FA0BC2E0287}"/>
              </a:ext>
            </a:extLst>
          </p:cNvPr>
          <p:cNvCxnSpPr>
            <a:cxnSpLocks/>
          </p:cNvCxnSpPr>
          <p:nvPr/>
        </p:nvCxnSpPr>
        <p:spPr>
          <a:xfrm flipH="1">
            <a:off x="5848350" y="1314449"/>
            <a:ext cx="2762250" cy="94297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B83B71B-3D8F-4E4F-8095-B92388D6B9DE}"/>
              </a:ext>
            </a:extLst>
          </p:cNvPr>
          <p:cNvCxnSpPr>
            <a:cxnSpLocks/>
          </p:cNvCxnSpPr>
          <p:nvPr/>
        </p:nvCxnSpPr>
        <p:spPr>
          <a:xfrm>
            <a:off x="3486150" y="1142999"/>
            <a:ext cx="1828800" cy="10477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336A02F-6A9C-4AE2-BCCA-973653ACBDAF}"/>
              </a:ext>
            </a:extLst>
          </p:cNvPr>
          <p:cNvCxnSpPr>
            <a:cxnSpLocks/>
          </p:cNvCxnSpPr>
          <p:nvPr/>
        </p:nvCxnSpPr>
        <p:spPr>
          <a:xfrm flipV="1">
            <a:off x="3286125" y="2857499"/>
            <a:ext cx="2038350" cy="42862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E335C85-75F5-4991-993F-02ABAFDB83C6}"/>
              </a:ext>
            </a:extLst>
          </p:cNvPr>
          <p:cNvCxnSpPr>
            <a:cxnSpLocks/>
          </p:cNvCxnSpPr>
          <p:nvPr/>
        </p:nvCxnSpPr>
        <p:spPr>
          <a:xfrm>
            <a:off x="3295650" y="2085974"/>
            <a:ext cx="1790700" cy="3238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4BFD238-6083-4BEB-A977-3AC87133170E}"/>
              </a:ext>
            </a:extLst>
          </p:cNvPr>
          <p:cNvCxnSpPr>
            <a:cxnSpLocks/>
          </p:cNvCxnSpPr>
          <p:nvPr/>
        </p:nvCxnSpPr>
        <p:spPr>
          <a:xfrm flipH="1">
            <a:off x="7934325" y="4295774"/>
            <a:ext cx="828675" cy="952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B698EDA-9BD7-42C8-984D-2B5BCE7DDEBB}"/>
              </a:ext>
            </a:extLst>
          </p:cNvPr>
          <p:cNvCxnSpPr>
            <a:cxnSpLocks/>
          </p:cNvCxnSpPr>
          <p:nvPr/>
        </p:nvCxnSpPr>
        <p:spPr>
          <a:xfrm flipH="1">
            <a:off x="6915150" y="3419474"/>
            <a:ext cx="1781175" cy="3238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A2CAD18-A188-4A18-AF3D-74A220C3E195}"/>
              </a:ext>
            </a:extLst>
          </p:cNvPr>
          <p:cNvCxnSpPr>
            <a:cxnSpLocks/>
          </p:cNvCxnSpPr>
          <p:nvPr/>
        </p:nvCxnSpPr>
        <p:spPr>
          <a:xfrm flipH="1" flipV="1">
            <a:off x="7181850" y="4276724"/>
            <a:ext cx="1476375" cy="7429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7F60707-C593-4922-BB33-E9668E4CC5FD}"/>
              </a:ext>
            </a:extLst>
          </p:cNvPr>
          <p:cNvCxnSpPr>
            <a:cxnSpLocks/>
          </p:cNvCxnSpPr>
          <p:nvPr/>
        </p:nvCxnSpPr>
        <p:spPr>
          <a:xfrm flipH="1" flipV="1">
            <a:off x="7296150" y="5172074"/>
            <a:ext cx="1438275" cy="5905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0980BF9-4216-44CE-90AD-770270C6B187}"/>
              </a:ext>
            </a:extLst>
          </p:cNvPr>
          <p:cNvSpPr txBox="1"/>
          <p:nvPr/>
        </p:nvSpPr>
        <p:spPr>
          <a:xfrm>
            <a:off x="8543925" y="180975"/>
            <a:ext cx="2743200" cy="707886"/>
          </a:xfrm>
          <a:prstGeom prst="rect">
            <a:avLst/>
          </a:prstGeom>
          <a:solidFill>
            <a:srgbClr val="14CC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>
                <a:cs typeface="Calibri"/>
              </a:rPr>
              <a:t>PIANURE INTERNE DEL CANADA (PLAINS)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FAF9429-C06D-4CEF-BC5E-3DC1801C9D74}"/>
              </a:ext>
            </a:extLst>
          </p:cNvPr>
          <p:cNvSpPr txBox="1"/>
          <p:nvPr/>
        </p:nvSpPr>
        <p:spPr>
          <a:xfrm>
            <a:off x="8620125" y="4638674"/>
            <a:ext cx="2590800" cy="707886"/>
          </a:xfrm>
          <a:prstGeom prst="rect">
            <a:avLst/>
          </a:prstGeom>
          <a:solidFill>
            <a:srgbClr val="14CC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>
                <a:cs typeface="Calibri"/>
              </a:rPr>
              <a:t>PIANURA AMAZZONICA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A321511-EC8D-4F77-9AFA-6C197AC8CD09}"/>
              </a:ext>
            </a:extLst>
          </p:cNvPr>
          <p:cNvSpPr txBox="1"/>
          <p:nvPr/>
        </p:nvSpPr>
        <p:spPr>
          <a:xfrm>
            <a:off x="8724900" y="5410199"/>
            <a:ext cx="2124075" cy="707886"/>
          </a:xfrm>
          <a:prstGeom prst="rect">
            <a:avLst/>
          </a:prstGeom>
          <a:solidFill>
            <a:srgbClr val="14CC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>
                <a:cs typeface="Calibri"/>
              </a:rPr>
              <a:t>PIANURA DEL CHACO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385615E-28DC-47FD-9315-B8AE8F8E28C8}"/>
              </a:ext>
            </a:extLst>
          </p:cNvPr>
          <p:cNvSpPr txBox="1"/>
          <p:nvPr/>
        </p:nvSpPr>
        <p:spPr>
          <a:xfrm>
            <a:off x="6953250" y="6153149"/>
            <a:ext cx="2495550" cy="707886"/>
          </a:xfrm>
          <a:prstGeom prst="rect">
            <a:avLst/>
          </a:prstGeom>
          <a:solidFill>
            <a:srgbClr val="14CC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>
                <a:cs typeface="Calibri"/>
              </a:rPr>
              <a:t>PIANURA DELLA PAMPA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FA72C63-DE5B-4D63-8C8F-DED6F4C97830}"/>
              </a:ext>
            </a:extLst>
          </p:cNvPr>
          <p:cNvSpPr txBox="1"/>
          <p:nvPr/>
        </p:nvSpPr>
        <p:spPr>
          <a:xfrm>
            <a:off x="8515350" y="1038225"/>
            <a:ext cx="2790825" cy="461665"/>
          </a:xfrm>
          <a:prstGeom prst="rect">
            <a:avLst/>
          </a:prstGeom>
          <a:solidFill>
            <a:srgbClr val="14CC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cs typeface="Calibri"/>
              </a:rPr>
              <a:t>GRANDI PIANURE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71DF37A-5609-43FD-A814-F6CE20E28607}"/>
              </a:ext>
            </a:extLst>
          </p:cNvPr>
          <p:cNvSpPr txBox="1"/>
          <p:nvPr/>
        </p:nvSpPr>
        <p:spPr>
          <a:xfrm>
            <a:off x="8667750" y="3114675"/>
            <a:ext cx="2228850" cy="726936"/>
          </a:xfrm>
          <a:prstGeom prst="rect">
            <a:avLst/>
          </a:prstGeom>
          <a:solidFill>
            <a:srgbClr val="14CC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>
                <a:cs typeface="Calibri"/>
              </a:rPr>
              <a:t>PIANURA DELL'ORINOCO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6614859-56D9-4475-ACBE-5A54F51B564E}"/>
              </a:ext>
            </a:extLst>
          </p:cNvPr>
          <p:cNvSpPr txBox="1"/>
          <p:nvPr/>
        </p:nvSpPr>
        <p:spPr>
          <a:xfrm>
            <a:off x="590550" y="628649"/>
            <a:ext cx="2981325" cy="954107"/>
          </a:xfrm>
          <a:prstGeom prst="rect">
            <a:avLst/>
          </a:prstGeom>
          <a:solidFill>
            <a:srgbClr val="2B02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dirty="0">
                <a:solidFill>
                  <a:srgbClr val="FFFFFF"/>
                </a:solidFill>
                <a:cs typeface="Calibri"/>
              </a:rPr>
              <a:t>MONTAGNE ROCCIOSE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4F7F387-0A2A-4C4C-9968-11633F65E2B1}"/>
              </a:ext>
            </a:extLst>
          </p:cNvPr>
          <p:cNvSpPr txBox="1"/>
          <p:nvPr/>
        </p:nvSpPr>
        <p:spPr>
          <a:xfrm>
            <a:off x="828674" y="2686049"/>
            <a:ext cx="2676525" cy="1384995"/>
          </a:xfrm>
          <a:prstGeom prst="rect">
            <a:avLst/>
          </a:prstGeom>
          <a:solidFill>
            <a:srgbClr val="2B02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dirty="0">
                <a:solidFill>
                  <a:srgbClr val="FFFFFF"/>
                </a:solidFill>
                <a:cs typeface="Calibri"/>
              </a:rPr>
              <a:t>SIERRA MADRE OCCIDENTALE E ORIENTALE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D564D2C-6E5D-4238-8E25-BFFFEE2740D4}"/>
              </a:ext>
            </a:extLst>
          </p:cNvPr>
          <p:cNvSpPr txBox="1"/>
          <p:nvPr/>
        </p:nvSpPr>
        <p:spPr>
          <a:xfrm>
            <a:off x="361949" y="1819274"/>
            <a:ext cx="2981325" cy="523220"/>
          </a:xfrm>
          <a:prstGeom prst="rect">
            <a:avLst/>
          </a:prstGeom>
          <a:solidFill>
            <a:srgbClr val="2B02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dirty="0">
                <a:solidFill>
                  <a:srgbClr val="FFFFFF"/>
                </a:solidFill>
                <a:cs typeface="Calibri"/>
              </a:rPr>
              <a:t>CATENA COSTIERA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032799D-2A30-4AC8-A5CF-2BA36F61AD4E}"/>
              </a:ext>
            </a:extLst>
          </p:cNvPr>
          <p:cNvSpPr txBox="1"/>
          <p:nvPr/>
        </p:nvSpPr>
        <p:spPr>
          <a:xfrm>
            <a:off x="1228724" y="4724399"/>
            <a:ext cx="2552700" cy="830997"/>
          </a:xfrm>
          <a:prstGeom prst="rect">
            <a:avLst/>
          </a:prstGeom>
          <a:solidFill>
            <a:srgbClr val="2B02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solidFill>
                  <a:srgbClr val="FFFFFF"/>
                </a:solidFill>
                <a:cs typeface="Calibri"/>
              </a:rPr>
              <a:t>CORDIGLIERA DELLE ANDE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E50B4A8-D06A-4F1D-8505-1CB622E45468}"/>
              </a:ext>
            </a:extLst>
          </p:cNvPr>
          <p:cNvSpPr txBox="1"/>
          <p:nvPr/>
        </p:nvSpPr>
        <p:spPr>
          <a:xfrm>
            <a:off x="1628774" y="6115049"/>
            <a:ext cx="2333625" cy="707886"/>
          </a:xfrm>
          <a:prstGeom prst="rect">
            <a:avLst/>
          </a:prstGeom>
          <a:solidFill>
            <a:srgbClr val="570E0E">
              <a:alpha val="68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>
                <a:solidFill>
                  <a:srgbClr val="FFFFFF"/>
                </a:solidFill>
                <a:cs typeface="Calibri"/>
              </a:rPr>
              <a:t>ALTOPIANO DELLA PATAGONIA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F7CFA33-85AD-4767-B1BA-558CD7109A5F}"/>
              </a:ext>
            </a:extLst>
          </p:cNvPr>
          <p:cNvSpPr txBox="1"/>
          <p:nvPr/>
        </p:nvSpPr>
        <p:spPr>
          <a:xfrm>
            <a:off x="4333874" y="6153149"/>
            <a:ext cx="2209800" cy="707886"/>
          </a:xfrm>
          <a:prstGeom prst="rect">
            <a:avLst/>
          </a:prstGeom>
          <a:solidFill>
            <a:srgbClr val="570E0E">
              <a:alpha val="68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>
                <a:solidFill>
                  <a:srgbClr val="FFFFFF"/>
                </a:solidFill>
                <a:cs typeface="Calibri"/>
              </a:rPr>
              <a:t>ALTOPIANO DEL MATO GROSSO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4EFBFF0-8A01-4B6C-8A49-55FB8E7C51D7}"/>
              </a:ext>
            </a:extLst>
          </p:cNvPr>
          <p:cNvSpPr txBox="1"/>
          <p:nvPr/>
        </p:nvSpPr>
        <p:spPr>
          <a:xfrm>
            <a:off x="8715374" y="3886199"/>
            <a:ext cx="2057400" cy="707886"/>
          </a:xfrm>
          <a:prstGeom prst="rect">
            <a:avLst/>
          </a:prstGeom>
          <a:solidFill>
            <a:srgbClr val="570E0E">
              <a:alpha val="68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>
                <a:solidFill>
                  <a:srgbClr val="FFFFFF"/>
                </a:solidFill>
                <a:cs typeface="Calibri"/>
              </a:rPr>
              <a:t>ALTOPIANO DEL BRASILE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714C82E-D274-4ECF-9852-3AB2AEC89785}"/>
              </a:ext>
            </a:extLst>
          </p:cNvPr>
          <p:cNvSpPr txBox="1"/>
          <p:nvPr/>
        </p:nvSpPr>
        <p:spPr>
          <a:xfrm>
            <a:off x="8829674" y="2371724"/>
            <a:ext cx="2171700" cy="707886"/>
          </a:xfrm>
          <a:prstGeom prst="rect">
            <a:avLst/>
          </a:prstGeom>
          <a:solidFill>
            <a:srgbClr val="570E0E">
              <a:alpha val="68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>
                <a:solidFill>
                  <a:srgbClr val="FFFFFF"/>
                </a:solidFill>
                <a:cs typeface="Calibri"/>
              </a:rPr>
              <a:t>MASSICCIO DELLA GUYANA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6FED66E-FBA4-48A5-82A6-2854AF489247}"/>
              </a:ext>
            </a:extLst>
          </p:cNvPr>
          <p:cNvSpPr txBox="1"/>
          <p:nvPr/>
        </p:nvSpPr>
        <p:spPr>
          <a:xfrm>
            <a:off x="8715374" y="1543049"/>
            <a:ext cx="2657475" cy="830997"/>
          </a:xfrm>
          <a:prstGeom prst="rect">
            <a:avLst/>
          </a:prstGeom>
          <a:solidFill>
            <a:srgbClr val="570E0E">
              <a:alpha val="68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solidFill>
                  <a:srgbClr val="FFFFFF"/>
                </a:solidFill>
                <a:cs typeface="Calibri"/>
              </a:rPr>
              <a:t>CATENA DEGLI APPALACHI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D948BAA6-ABCB-48A2-8BC0-212AB7BDF257}"/>
              </a:ext>
            </a:extLst>
          </p:cNvPr>
          <p:cNvCxnSpPr>
            <a:cxnSpLocks/>
          </p:cNvCxnSpPr>
          <p:nvPr/>
        </p:nvCxnSpPr>
        <p:spPr>
          <a:xfrm flipV="1">
            <a:off x="3648075" y="4743449"/>
            <a:ext cx="302895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3317FC08-0ED0-44A5-9AA5-9F4D2E063DF6}"/>
              </a:ext>
            </a:extLst>
          </p:cNvPr>
          <p:cNvCxnSpPr>
            <a:cxnSpLocks/>
          </p:cNvCxnSpPr>
          <p:nvPr/>
        </p:nvCxnSpPr>
        <p:spPr>
          <a:xfrm flipV="1">
            <a:off x="6029325" y="4467224"/>
            <a:ext cx="1466850" cy="16764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87ED2D4D-C6DF-4469-8C9C-F1FA1F6AD379}"/>
              </a:ext>
            </a:extLst>
          </p:cNvPr>
          <p:cNvCxnSpPr>
            <a:cxnSpLocks/>
          </p:cNvCxnSpPr>
          <p:nvPr/>
        </p:nvCxnSpPr>
        <p:spPr>
          <a:xfrm flipH="1">
            <a:off x="6943725" y="2733674"/>
            <a:ext cx="1857375" cy="8763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3B12A0A7-9E21-47F1-A11D-771593732EE4}"/>
              </a:ext>
            </a:extLst>
          </p:cNvPr>
          <p:cNvCxnSpPr>
            <a:cxnSpLocks/>
          </p:cNvCxnSpPr>
          <p:nvPr/>
        </p:nvCxnSpPr>
        <p:spPr>
          <a:xfrm flipH="1">
            <a:off x="6162675" y="2000249"/>
            <a:ext cx="2552700" cy="3238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6E51E44B-17D7-4D75-B242-08C82431628A}"/>
              </a:ext>
            </a:extLst>
          </p:cNvPr>
          <p:cNvCxnSpPr>
            <a:cxnSpLocks/>
          </p:cNvCxnSpPr>
          <p:nvPr/>
        </p:nvCxnSpPr>
        <p:spPr>
          <a:xfrm flipV="1">
            <a:off x="3714750" y="5915024"/>
            <a:ext cx="2771775" cy="3048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testo, albero, esterni, natura&#10;&#10;Descrizione generata automaticamente">
            <a:extLst>
              <a:ext uri="{FF2B5EF4-FFF2-40B4-BE49-F238E27FC236}">
                <a16:creationId xmlns:a16="http://schemas.microsoft.com/office/drawing/2014/main" id="{25C9B6BC-1275-433C-BE7C-161B31925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"/>
          <a:stretch/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4" name="Immagine 4" descr="Immagine che contiene cielo, esterni, montagna, natura&#10;&#10;Descrizione generata automaticamente">
            <a:extLst>
              <a:ext uri="{FF2B5EF4-FFF2-40B4-BE49-F238E27FC236}">
                <a16:creationId xmlns:a16="http://schemas.microsoft.com/office/drawing/2014/main" id="{04E1A720-83B4-4004-B427-9D147F310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15" r="3" b="3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3" name="Immagine 3" descr="Immagine che contiene montagna, natura, valle, cielo&#10;&#10;Descrizione generata automaticamente">
            <a:extLst>
              <a:ext uri="{FF2B5EF4-FFF2-40B4-BE49-F238E27FC236}">
                <a16:creationId xmlns:a16="http://schemas.microsoft.com/office/drawing/2014/main" id="{1C744446-0DBF-4D24-BD9F-BFF1E9DC7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31" b="-2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9BCC63-6A5C-4A22-811E-35DCF03A3691}"/>
              </a:ext>
            </a:extLst>
          </p:cNvPr>
          <p:cNvSpPr txBox="1"/>
          <p:nvPr/>
        </p:nvSpPr>
        <p:spPr>
          <a:xfrm>
            <a:off x="705632" y="3430044"/>
            <a:ext cx="274319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/>
              <a:t>Cordigliera Delle Ande</a:t>
            </a:r>
            <a:endParaRPr lang="it-IT" sz="2000" dirty="0">
              <a:cs typeface="Calibri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CA5467F-6459-4FF1-B26A-E0A4C94E1306}"/>
              </a:ext>
            </a:extLst>
          </p:cNvPr>
          <p:cNvSpPr txBox="1"/>
          <p:nvPr/>
        </p:nvSpPr>
        <p:spPr>
          <a:xfrm>
            <a:off x="5475961" y="3367414"/>
            <a:ext cx="222128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cs typeface="Calibri"/>
              </a:rPr>
              <a:t>Monti Appalachi</a:t>
            </a:r>
          </a:p>
        </p:txBody>
      </p:sp>
    </p:spTree>
    <p:extLst>
      <p:ext uri="{BB962C8B-B14F-4D97-AF65-F5344CB8AC3E}">
        <p14:creationId xmlns:p14="http://schemas.microsoft.com/office/powerpoint/2010/main" val="323205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5" descr="Immagine che contiene cielo, esterni, montagna, erba&#10;&#10;Descrizione generata automaticamente">
            <a:extLst>
              <a:ext uri="{FF2B5EF4-FFF2-40B4-BE49-F238E27FC236}">
                <a16:creationId xmlns:a16="http://schemas.microsoft.com/office/drawing/2014/main" id="{4DB31422-DAD7-4FEF-B07B-9FE47915A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41" r="-1" b="7930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6" name="Immagine 7" descr="Immagine che contiene erba, esterni, mucca, campo&#10;&#10;Descrizione generata automaticamente">
            <a:extLst>
              <a:ext uri="{FF2B5EF4-FFF2-40B4-BE49-F238E27FC236}">
                <a16:creationId xmlns:a16="http://schemas.microsoft.com/office/drawing/2014/main" id="{9EF6A165-1ABF-4559-A701-34E8C718CC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779" b="3587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4" name="Immagine 4" descr="Immagine che contiene erba, esterni, cielo, campo&#10;&#10;Descrizione generata automaticamente">
            <a:extLst>
              <a:ext uri="{FF2B5EF4-FFF2-40B4-BE49-F238E27FC236}">
                <a16:creationId xmlns:a16="http://schemas.microsoft.com/office/drawing/2014/main" id="{0E12FBC7-B791-4E39-9981-17FDAC8693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050" r="2" b="4056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3" name="Immagine 3" descr="Immagine che contiene erba, cielo, esterni, campo&#10;&#10;Descrizione generata automaticamente">
            <a:extLst>
              <a:ext uri="{FF2B5EF4-FFF2-40B4-BE49-F238E27FC236}">
                <a16:creationId xmlns:a16="http://schemas.microsoft.com/office/drawing/2014/main" id="{5CE697B0-173B-4B26-AA1D-967E6420FF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43" r="2" b="2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A4DA09-3E04-460D-A319-1AE596E16CB9}"/>
              </a:ext>
            </a:extLst>
          </p:cNvPr>
          <p:cNvSpPr txBox="1"/>
          <p:nvPr/>
        </p:nvSpPr>
        <p:spPr>
          <a:xfrm>
            <a:off x="5121058" y="-4175"/>
            <a:ext cx="4194130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dirty="0"/>
              <a:t>GRANDI PIANURE DEL NORD AMERICA</a:t>
            </a:r>
            <a:endParaRPr lang="it-IT" sz="2000" dirty="0">
              <a:cs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79E40D4-F2EE-40F4-B110-C532F17CB006}"/>
              </a:ext>
            </a:extLst>
          </p:cNvPr>
          <p:cNvSpPr txBox="1"/>
          <p:nvPr/>
        </p:nvSpPr>
        <p:spPr>
          <a:xfrm>
            <a:off x="3670125" y="3492673"/>
            <a:ext cx="4194130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dirty="0"/>
              <a:t>PAMPAS ARGENTINA</a:t>
            </a:r>
            <a:endParaRPr lang="it-IT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452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7AEB6AEE-3191-427C-9F9F-815741297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43" r="2346" b="587"/>
          <a:stretch/>
        </p:blipFill>
        <p:spPr>
          <a:xfrm>
            <a:off x="1070975" y="1346027"/>
            <a:ext cx="8563222" cy="546182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44ACE6A-3E0B-4F55-B35E-D124580C782C}"/>
              </a:ext>
            </a:extLst>
          </p:cNvPr>
          <p:cNvSpPr txBox="1"/>
          <p:nvPr/>
        </p:nvSpPr>
        <p:spPr>
          <a:xfrm>
            <a:off x="4870538" y="423797"/>
            <a:ext cx="4768240" cy="923330"/>
          </a:xfrm>
          <a:prstGeom prst="rect">
            <a:avLst/>
          </a:prstGeom>
          <a:solidFill>
            <a:schemeClr val="bg1"/>
          </a:solidFill>
          <a:ln>
            <a:solidFill>
              <a:srgbClr val="10025E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TANTI I FIUMI ED I LAGHI PRESENTI NEL CONTINENTE AMERICANO. PER COMODITA’ DISTINGUIAMO AMERICA SETTENTRIONALE </a:t>
            </a: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EFCB03-A441-4890-B77F-1F647F0E9C34}"/>
              </a:ext>
            </a:extLst>
          </p:cNvPr>
          <p:cNvSpPr txBox="1"/>
          <p:nvPr/>
        </p:nvSpPr>
        <p:spPr>
          <a:xfrm>
            <a:off x="37578" y="110647"/>
            <a:ext cx="3734842" cy="830997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800" b="1" dirty="0">
                <a:solidFill>
                  <a:srgbClr val="FFFFFF"/>
                </a:solidFill>
              </a:rPr>
              <a:t>IDROGRAFIA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0FAE93-0F16-8043-9A80-213388625354}"/>
              </a:ext>
            </a:extLst>
          </p:cNvPr>
          <p:cNvSpPr txBox="1"/>
          <p:nvPr/>
        </p:nvSpPr>
        <p:spPr>
          <a:xfrm>
            <a:off x="5881092" y="3366492"/>
            <a:ext cx="235208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</a:rPr>
              <a:t>MISSISSIPPI</a:t>
            </a:r>
          </a:p>
        </p:txBody>
      </p:sp>
    </p:spTree>
    <p:extLst>
      <p:ext uri="{BB962C8B-B14F-4D97-AF65-F5344CB8AC3E}">
        <p14:creationId xmlns:p14="http://schemas.microsoft.com/office/powerpoint/2010/main" val="2329568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Tema di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Imad Benmoumen</cp:lastModifiedBy>
  <cp:revision>1244</cp:revision>
  <dcterms:created xsi:type="dcterms:W3CDTF">2012-07-30T23:18:30Z</dcterms:created>
  <dcterms:modified xsi:type="dcterms:W3CDTF">2022-03-01T20:02:45Z</dcterms:modified>
</cp:coreProperties>
</file>